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4"/>
  </p:notesMasterIdLst>
  <p:sldIdLst>
    <p:sldId id="256" r:id="rId2"/>
    <p:sldId id="257" r:id="rId3"/>
    <p:sldId id="258" r:id="rId4"/>
    <p:sldId id="281" r:id="rId5"/>
    <p:sldId id="278" r:id="rId6"/>
    <p:sldId id="283" r:id="rId7"/>
    <p:sldId id="392" r:id="rId8"/>
    <p:sldId id="393" r:id="rId9"/>
    <p:sldId id="394" r:id="rId10"/>
    <p:sldId id="395" r:id="rId11"/>
    <p:sldId id="383" r:id="rId12"/>
    <p:sldId id="270" r:id="rId13"/>
    <p:sldId id="285" r:id="rId14"/>
    <p:sldId id="271" r:id="rId15"/>
    <p:sldId id="273" r:id="rId16"/>
    <p:sldId id="390" r:id="rId17"/>
    <p:sldId id="286" r:id="rId18"/>
    <p:sldId id="287" r:id="rId19"/>
    <p:sldId id="382" r:id="rId20"/>
    <p:sldId id="365" r:id="rId21"/>
    <p:sldId id="289" r:id="rId22"/>
    <p:sldId id="290" r:id="rId23"/>
    <p:sldId id="292" r:id="rId24"/>
    <p:sldId id="293" r:id="rId25"/>
    <p:sldId id="294" r:id="rId26"/>
    <p:sldId id="368" r:id="rId27"/>
    <p:sldId id="391" r:id="rId28"/>
    <p:sldId id="296" r:id="rId29"/>
    <p:sldId id="297" r:id="rId30"/>
    <p:sldId id="298" r:id="rId31"/>
    <p:sldId id="396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  <p:sldId id="425" r:id="rId57"/>
    <p:sldId id="426" r:id="rId58"/>
    <p:sldId id="427" r:id="rId59"/>
    <p:sldId id="428" r:id="rId60"/>
    <p:sldId id="429" r:id="rId61"/>
    <p:sldId id="430" r:id="rId62"/>
    <p:sldId id="431" r:id="rId63"/>
    <p:sldId id="432" r:id="rId64"/>
    <p:sldId id="433" r:id="rId65"/>
    <p:sldId id="434" r:id="rId66"/>
    <p:sldId id="435" r:id="rId67"/>
    <p:sldId id="436" r:id="rId68"/>
    <p:sldId id="437" r:id="rId69"/>
    <p:sldId id="438" r:id="rId70"/>
    <p:sldId id="439" r:id="rId71"/>
    <p:sldId id="440" r:id="rId72"/>
    <p:sldId id="441" r:id="rId73"/>
    <p:sldId id="442" r:id="rId74"/>
    <p:sldId id="443" r:id="rId75"/>
    <p:sldId id="444" r:id="rId76"/>
    <p:sldId id="445" r:id="rId77"/>
    <p:sldId id="446" r:id="rId78"/>
    <p:sldId id="447" r:id="rId79"/>
    <p:sldId id="448" r:id="rId80"/>
    <p:sldId id="449" r:id="rId81"/>
    <p:sldId id="450" r:id="rId82"/>
    <p:sldId id="451" r:id="rId83"/>
    <p:sldId id="452" r:id="rId84"/>
    <p:sldId id="453" r:id="rId85"/>
    <p:sldId id="454" r:id="rId86"/>
    <p:sldId id="455" r:id="rId87"/>
    <p:sldId id="456" r:id="rId88"/>
    <p:sldId id="457" r:id="rId89"/>
    <p:sldId id="458" r:id="rId90"/>
    <p:sldId id="459" r:id="rId91"/>
    <p:sldId id="460" r:id="rId92"/>
    <p:sldId id="461" r:id="rId93"/>
    <p:sldId id="462" r:id="rId94"/>
    <p:sldId id="463" r:id="rId95"/>
    <p:sldId id="464" r:id="rId96"/>
    <p:sldId id="465" r:id="rId97"/>
    <p:sldId id="466" r:id="rId98"/>
    <p:sldId id="467" r:id="rId99"/>
    <p:sldId id="468" r:id="rId100"/>
    <p:sldId id="469" r:id="rId101"/>
    <p:sldId id="470" r:id="rId102"/>
    <p:sldId id="471" r:id="rId103"/>
    <p:sldId id="472" r:id="rId104"/>
    <p:sldId id="473" r:id="rId105"/>
    <p:sldId id="474" r:id="rId106"/>
    <p:sldId id="475" r:id="rId107"/>
    <p:sldId id="476" r:id="rId108"/>
    <p:sldId id="477" r:id="rId109"/>
    <p:sldId id="478" r:id="rId110"/>
    <p:sldId id="479" r:id="rId111"/>
    <p:sldId id="480" r:id="rId112"/>
    <p:sldId id="481" r:id="rId1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91" autoAdjust="0"/>
  </p:normalViewPr>
  <p:slideViewPr>
    <p:cSldViewPr snapToGrid="0" snapToObjects="1">
      <p:cViewPr varScale="1">
        <p:scale>
          <a:sx n="62" d="100"/>
          <a:sy n="62" d="100"/>
        </p:scale>
        <p:origin x="-15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F7BF1-F783-AF4F-ACD9-7ACC4237BDB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52CC0-ACC2-7845-9D53-AED373A84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8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42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7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4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25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4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4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7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08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57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52CC0-ACC2-7845-9D53-AED373A847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6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C24E963-505F-E441-BFA2-542B0F37B9FC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6764AF6-D37F-E847-88C0-03F4546B60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Relationship Id="rId3" Type="http://schemas.openxmlformats.org/officeDocument/2006/relationships/image" Target="../media/image7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60333"/>
            <a:ext cx="7772400" cy="343721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/>
              <a:t>University of Connecticut</a:t>
            </a:r>
            <a:br>
              <a:rPr lang="en-US" sz="2400" b="1" dirty="0" smtClean="0"/>
            </a:br>
            <a:r>
              <a:rPr lang="en-US" sz="2000" b="1" cap="none" dirty="0" smtClean="0"/>
              <a:t>Computer Science and Engineering Department </a:t>
            </a:r>
            <a:br>
              <a:rPr lang="en-US" sz="2000" b="1" cap="none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CSE 5095- 003 </a:t>
            </a:r>
            <a:br>
              <a:rPr lang="en-US" sz="2000" dirty="0"/>
            </a:br>
            <a:r>
              <a:rPr lang="en-US" sz="2000" cap="none" dirty="0" smtClean="0"/>
              <a:t>Special Topics For Computer Science: Data Mining</a:t>
            </a:r>
            <a:br>
              <a:rPr lang="en-US" sz="2000" cap="none" dirty="0" smtClean="0"/>
            </a:br>
            <a:r>
              <a:rPr lang="en-US" sz="2000" cap="none" dirty="0" smtClean="0"/>
              <a:t>Fall </a:t>
            </a:r>
            <a:r>
              <a:rPr lang="en-US" sz="2000" dirty="0" smtClean="0"/>
              <a:t>2015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800" b="1" dirty="0" smtClean="0"/>
              <a:t>Stack Overflow Statistical Analysis </a:t>
            </a:r>
            <a:br>
              <a:rPr lang="en-US" sz="28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21242"/>
            <a:ext cx="6400800" cy="266630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Professor: </a:t>
            </a:r>
            <a:r>
              <a:rPr lang="en-US" dirty="0" err="1" smtClean="0"/>
              <a:t>Swapna</a:t>
            </a:r>
            <a:r>
              <a:rPr lang="en-US" dirty="0" smtClean="0"/>
              <a:t> </a:t>
            </a:r>
            <a:r>
              <a:rPr lang="en-US" dirty="0" err="1" smtClean="0"/>
              <a:t>Gokhale</a:t>
            </a:r>
            <a:r>
              <a:rPr lang="en-US" dirty="0" smtClean="0"/>
              <a:t> 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Submitted by: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Areej</a:t>
            </a:r>
            <a:r>
              <a:rPr lang="en-US" dirty="0" smtClean="0"/>
              <a:t> </a:t>
            </a:r>
            <a:r>
              <a:rPr lang="en-US" dirty="0" err="1" smtClean="0"/>
              <a:t>Althubaity</a:t>
            </a:r>
            <a:endParaRPr lang="en-US" dirty="0" smtClean="0"/>
          </a:p>
          <a:p>
            <a:pPr algn="ctr"/>
            <a:r>
              <a:rPr lang="en-US" dirty="0" err="1" smtClean="0"/>
              <a:t>Malak</a:t>
            </a:r>
            <a:r>
              <a:rPr lang="en-US" dirty="0" smtClean="0"/>
              <a:t> </a:t>
            </a:r>
            <a:r>
              <a:rPr lang="en-US" dirty="0" err="1" smtClean="0"/>
              <a:t>Alsaban</a:t>
            </a:r>
            <a:endParaRPr lang="en-US" dirty="0" smtClean="0"/>
          </a:p>
          <a:p>
            <a:pPr algn="ctr"/>
            <a:r>
              <a:rPr lang="en-US" dirty="0" smtClean="0"/>
              <a:t>Misbah Khan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2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Votes</a:t>
            </a:r>
            <a:r>
              <a:rPr lang="en-US" sz="2000" dirty="0" smtClean="0"/>
              <a:t>:</a:t>
            </a:r>
          </a:p>
          <a:p>
            <a:r>
              <a:rPr lang="en-US" sz="2000" dirty="0" smtClean="0">
                <a:solidFill>
                  <a:srgbClr val="BFBFBF"/>
                </a:solidFill>
              </a:rPr>
              <a:t>Id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err="1">
                <a:solidFill>
                  <a:srgbClr val="BFBFBF"/>
                </a:solidFill>
              </a:rPr>
              <a:t>PostId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err="1" smtClean="0">
                <a:solidFill>
                  <a:srgbClr val="BFBFBF"/>
                </a:solidFill>
              </a:rPr>
              <a:t>VoteTypeId</a:t>
            </a:r>
            <a:r>
              <a:rPr lang="en-US" sz="2000" dirty="0" smtClean="0">
                <a:solidFill>
                  <a:srgbClr val="BFBFBF"/>
                </a:solidFill>
              </a:rPr>
              <a:t>:</a:t>
            </a:r>
          </a:p>
          <a:p>
            <a:pPr marL="1092200" indent="-457200">
              <a:buAutoNum type="arabicPeriod"/>
            </a:pPr>
            <a:r>
              <a:rPr lang="en-US" sz="2000" dirty="0" err="1" smtClean="0">
                <a:solidFill>
                  <a:srgbClr val="BFBFBF"/>
                </a:solidFill>
              </a:rPr>
              <a:t>AcceptedByOriginator</a:t>
            </a:r>
            <a:r>
              <a:rPr lang="en-US" sz="2000" dirty="0">
                <a:solidFill>
                  <a:srgbClr val="BFBFBF"/>
                </a:solidFill>
              </a:rPr>
              <a:t> 2. </a:t>
            </a:r>
            <a:r>
              <a:rPr lang="en-US" sz="2000" dirty="0" err="1">
                <a:solidFill>
                  <a:srgbClr val="BFBFBF"/>
                </a:solidFill>
              </a:rPr>
              <a:t>UpMod</a:t>
            </a:r>
            <a:r>
              <a:rPr lang="en-US" sz="2000" dirty="0">
                <a:solidFill>
                  <a:srgbClr val="BFBFBF"/>
                </a:solidFill>
              </a:rPr>
              <a:t> 3. </a:t>
            </a:r>
            <a:r>
              <a:rPr lang="en-US" sz="2000" dirty="0" err="1">
                <a:solidFill>
                  <a:srgbClr val="BFBFBF"/>
                </a:solidFill>
              </a:rPr>
              <a:t>DownMod</a:t>
            </a:r>
            <a:r>
              <a:rPr lang="en-US" sz="2000" dirty="0">
                <a:solidFill>
                  <a:srgbClr val="BFBFBF"/>
                </a:solidFill>
              </a:rPr>
              <a:t> 4. Offensive 5. </a:t>
            </a:r>
            <a:r>
              <a:rPr lang="en-US" sz="2000" dirty="0" smtClean="0">
                <a:solidFill>
                  <a:srgbClr val="BFBFBF"/>
                </a:solidFill>
              </a:rPr>
              <a:t>Favorite</a:t>
            </a:r>
          </a:p>
          <a:p>
            <a:pPr marL="635000" indent="0">
              <a:buNone/>
            </a:pPr>
            <a:endParaRPr lang="en-US" sz="2000" dirty="0" smtClean="0">
              <a:solidFill>
                <a:srgbClr val="BFBFBF"/>
              </a:solidFill>
            </a:endParaRPr>
          </a:p>
          <a:p>
            <a:pPr marL="176213" indent="-176213">
              <a:tabLst>
                <a:tab pos="55563" algn="l"/>
                <a:tab pos="112713" algn="l"/>
              </a:tabLst>
            </a:pPr>
            <a:r>
              <a:rPr lang="en-US" sz="2000" dirty="0" err="1" smtClean="0">
                <a:solidFill>
                  <a:srgbClr val="BFBFBF"/>
                </a:solidFill>
              </a:rPr>
              <a:t>CreationDate</a:t>
            </a:r>
            <a:endParaRPr lang="en-US" sz="2000" dirty="0" smtClean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7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7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A final correlation matrix for each table- questions, answers and comments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188" b="11740"/>
          <a:stretch/>
        </p:blipFill>
        <p:spPr>
          <a:xfrm>
            <a:off x="1445153" y="2535787"/>
            <a:ext cx="6253694" cy="394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2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CA73B"/>
                </a:solidFill>
              </a:rPr>
              <a:t>We aggregate the data by tag and repeat the analysis. </a:t>
            </a:r>
          </a:p>
          <a:p>
            <a:r>
              <a:rPr lang="en-US" dirty="0"/>
              <a:t>We discussed any patterns we could see in the different tags, to be more specific, we are trying to find :</a:t>
            </a:r>
          </a:p>
          <a:p>
            <a:pPr lvl="1"/>
            <a:r>
              <a:rPr lang="en-US" dirty="0">
                <a:solidFill>
                  <a:srgbClr val="726056"/>
                </a:solidFill>
              </a:rPr>
              <a:t>If there are certain tags that tend to result in more answers or comments</a:t>
            </a:r>
          </a:p>
          <a:p>
            <a:pPr lvl="1"/>
            <a:r>
              <a:rPr lang="en-US" dirty="0">
                <a:solidFill>
                  <a:srgbClr val="726056"/>
                </a:solidFill>
              </a:rPr>
              <a:t>If there are any tags that tend to attract users with particularly high or low reputation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1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 Analysis – Data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</a:t>
            </a:r>
            <a:r>
              <a:rPr lang="en-US" dirty="0"/>
              <a:t>the data by </a:t>
            </a:r>
            <a:r>
              <a:rPr lang="en-US" dirty="0" smtClean="0"/>
              <a:t>tags, repeated the SQL queries in PostgreSQL with tags.</a:t>
            </a:r>
          </a:p>
          <a:p>
            <a:r>
              <a:rPr lang="en-US" dirty="0" smtClean="0"/>
              <a:t>Normalized the tags column in questions, answers, and comments tables. </a:t>
            </a:r>
          </a:p>
          <a:p>
            <a:r>
              <a:rPr lang="en-US" dirty="0" smtClean="0"/>
              <a:t>Created three tag tables, one for each </a:t>
            </a:r>
            <a:r>
              <a:rPr lang="en-US" dirty="0"/>
              <a:t>in questions, answers, and comments tables. </a:t>
            </a:r>
            <a:endParaRPr lang="en-US" dirty="0" smtClean="0"/>
          </a:p>
          <a:p>
            <a:r>
              <a:rPr lang="en-US" dirty="0" smtClean="0"/>
              <a:t>Tag table have two columns (tag name, count). </a:t>
            </a:r>
          </a:p>
          <a:p>
            <a:r>
              <a:rPr lang="en-US" dirty="0" smtClean="0"/>
              <a:t>It has all the tags and its number of occurrences that represents the frequency for each tag.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8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Tags Analysis – </a:t>
            </a:r>
            <a:r>
              <a:rPr lang="en-US" dirty="0" smtClean="0"/>
              <a:t>Data Analysis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/>
            <a:r>
              <a:rPr lang="en-US" sz="2400" dirty="0"/>
              <a:t>If there are certain tags that tend to result in more </a:t>
            </a:r>
            <a:r>
              <a:rPr lang="en-US" sz="2400" dirty="0" smtClean="0"/>
              <a:t>questions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TopTagsQu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4" y="2440459"/>
            <a:ext cx="8153301" cy="44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97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Tags Analysis – </a:t>
            </a:r>
            <a:r>
              <a:rPr lang="en-US" dirty="0" smtClean="0"/>
              <a:t>Data Analysis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/>
            <a:r>
              <a:rPr lang="en-US" sz="2400" dirty="0"/>
              <a:t>If there are certain tags that tend to result in more answers 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opTags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1" y="2417428"/>
            <a:ext cx="779584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9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Tags Analysis – Data </a:t>
            </a:r>
            <a:r>
              <a:rPr lang="en-US" dirty="0" smtClean="0"/>
              <a:t>Analysis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/>
            <a:r>
              <a:rPr lang="en-US" sz="2400" dirty="0"/>
              <a:t>If there are certain tags that tend to result in more </a:t>
            </a:r>
            <a:r>
              <a:rPr lang="en-US" sz="2400" dirty="0" smtClean="0"/>
              <a:t>comments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opTagaCom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2" y="2479198"/>
            <a:ext cx="7737231" cy="41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3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Tags Analysis – Data </a:t>
            </a:r>
            <a:r>
              <a:rPr lang="en-US" dirty="0" smtClean="0"/>
              <a:t>Analysis (Cont.)</a:t>
            </a:r>
            <a:endParaRPr lang="en-US" dirty="0"/>
          </a:p>
        </p:txBody>
      </p:sp>
      <p:pic>
        <p:nvPicPr>
          <p:cNvPr id="4" name="Picture 3" descr="Top 10 Tags for que high re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2"/>
          <a:stretch/>
        </p:blipFill>
        <p:spPr>
          <a:xfrm>
            <a:off x="7378349" y="2823996"/>
            <a:ext cx="1606952" cy="3276600"/>
          </a:xfrm>
          <a:prstGeom prst="rect">
            <a:avLst/>
          </a:prstGeom>
        </p:spPr>
      </p:pic>
      <p:pic>
        <p:nvPicPr>
          <p:cNvPr id="5" name="Picture 4" descr="TopTagsQuestHighRe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" y="2601663"/>
            <a:ext cx="6845001" cy="39707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9889" y="1397675"/>
            <a:ext cx="855133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292934"/>
                </a:solidFill>
              </a:rPr>
              <a:t>If there are any tags that tend to attract users with particularly high </a:t>
            </a:r>
            <a:r>
              <a:rPr lang="en-US" sz="2400" dirty="0" smtClean="0">
                <a:solidFill>
                  <a:srgbClr val="292934"/>
                </a:solidFill>
              </a:rPr>
              <a:t>reputation in questions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5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Tags Analysis – Data </a:t>
            </a:r>
            <a:r>
              <a:rPr lang="en-US" dirty="0" smtClean="0"/>
              <a:t>Analysis (Cont.)</a:t>
            </a:r>
            <a:endParaRPr lang="en-US" dirty="0"/>
          </a:p>
        </p:txBody>
      </p:sp>
      <p:pic>
        <p:nvPicPr>
          <p:cNvPr id="4" name="Picture 3" descr="Screen Shot 2015-11-15 at 10.54.4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8"/>
          <a:stretch/>
        </p:blipFill>
        <p:spPr>
          <a:xfrm>
            <a:off x="7510068" y="2537676"/>
            <a:ext cx="1546351" cy="3263900"/>
          </a:xfrm>
          <a:prstGeom prst="rect">
            <a:avLst/>
          </a:prstGeom>
        </p:spPr>
      </p:pic>
      <p:pic>
        <p:nvPicPr>
          <p:cNvPr id="5" name="Picture 4" descr="TopTagsQuestLowRe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" y="2466000"/>
            <a:ext cx="7429759" cy="3831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889" y="1510563"/>
            <a:ext cx="855133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292934"/>
                </a:solidFill>
              </a:rPr>
              <a:t>If there are any tags that tend to attract users with particularly </a:t>
            </a:r>
            <a:r>
              <a:rPr lang="en-US" sz="2400" dirty="0" smtClean="0">
                <a:solidFill>
                  <a:srgbClr val="292934"/>
                </a:solidFill>
              </a:rPr>
              <a:t>low reputation in questions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2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Tags Analysis – Data Analysis (Cont.)</a:t>
            </a:r>
          </a:p>
        </p:txBody>
      </p:sp>
      <p:pic>
        <p:nvPicPr>
          <p:cNvPr id="4" name="Picture 3" descr="Screen Shot 2015-11-16 at 8.4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23" y="2667958"/>
            <a:ext cx="1562100" cy="3289300"/>
          </a:xfrm>
          <a:prstGeom prst="rect">
            <a:avLst/>
          </a:prstGeom>
        </p:spPr>
      </p:pic>
      <p:pic>
        <p:nvPicPr>
          <p:cNvPr id="5" name="Picture 4" descr="Top10TagsAnsHRe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0" y="2450764"/>
            <a:ext cx="6991760" cy="39247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889" y="1397675"/>
            <a:ext cx="855133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292934"/>
                </a:solidFill>
              </a:rPr>
              <a:t>If there are any tags that tend to attract users with particularly high </a:t>
            </a:r>
            <a:r>
              <a:rPr lang="en-US" sz="2400" dirty="0" smtClean="0">
                <a:solidFill>
                  <a:srgbClr val="292934"/>
                </a:solidFill>
              </a:rPr>
              <a:t>reputation in answers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17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6 at 8.5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18" y="2318884"/>
            <a:ext cx="1562100" cy="3276600"/>
          </a:xfrm>
          <a:prstGeom prst="rect">
            <a:avLst/>
          </a:prstGeom>
        </p:spPr>
      </p:pic>
      <p:pic>
        <p:nvPicPr>
          <p:cNvPr id="5" name="Picture 4" descr="TopTagsAnsLRe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8884"/>
            <a:ext cx="7218660" cy="372224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Tags Analysis – Data Analysis (Cont.)</a:t>
            </a:r>
          </a:p>
        </p:txBody>
      </p:sp>
      <p:sp>
        <p:nvSpPr>
          <p:cNvPr id="8" name="Rectangle 7"/>
          <p:cNvSpPr/>
          <p:nvPr/>
        </p:nvSpPr>
        <p:spPr>
          <a:xfrm>
            <a:off x="239889" y="1397675"/>
            <a:ext cx="855133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292934"/>
                </a:solidFill>
              </a:rPr>
              <a:t>If there are any tags that tend to attract users with particularly </a:t>
            </a:r>
            <a:r>
              <a:rPr lang="en-US" sz="2400" dirty="0" smtClean="0">
                <a:solidFill>
                  <a:srgbClr val="292934"/>
                </a:solidFill>
              </a:rPr>
              <a:t>low reputation in answers</a:t>
            </a:r>
            <a:endParaRPr lang="en-US" sz="2400" dirty="0">
              <a:solidFill>
                <a:srgbClr val="29293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0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ACA73B"/>
                </a:solidFill>
              </a:rPr>
              <a:t>Accumulate numerical and identifying information across the data set. </a:t>
            </a:r>
          </a:p>
          <a:p>
            <a:pPr lvl="1"/>
            <a:r>
              <a:rPr lang="en-US" dirty="0"/>
              <a:t>For each </a:t>
            </a:r>
            <a:r>
              <a:rPr lang="en-US" b="1" dirty="0"/>
              <a:t>question,</a:t>
            </a:r>
            <a:r>
              <a:rPr lang="en-US" dirty="0"/>
              <a:t> we collected the number of answers and comments it received, score, view count, tags, and its asker’s reputation. </a:t>
            </a:r>
          </a:p>
          <a:p>
            <a:pPr lvl="1"/>
            <a:r>
              <a:rPr lang="en-US" dirty="0"/>
              <a:t>For </a:t>
            </a:r>
            <a:r>
              <a:rPr lang="en-US" b="1" dirty="0"/>
              <a:t>answers,</a:t>
            </a:r>
            <a:r>
              <a:rPr lang="en-US" dirty="0"/>
              <a:t> we collected the number of comments it received, score, view count, tags applied to the question it is answering, whether or not it was the accepted answer, and its owner’s reputation.</a:t>
            </a:r>
          </a:p>
          <a:p>
            <a:pPr lvl="1"/>
            <a:r>
              <a:rPr lang="en-US" dirty="0"/>
              <a:t>For </a:t>
            </a:r>
            <a:r>
              <a:rPr lang="en-US" b="1" dirty="0"/>
              <a:t>comments,</a:t>
            </a:r>
            <a:r>
              <a:rPr lang="en-US" dirty="0"/>
              <a:t> we collected its score, the tags of the question it is associated with directly or indirectly through the answer it is associated with, and its owner’s reputation. </a:t>
            </a:r>
            <a:endParaRPr lang="en-US" dirty="0" smtClean="0"/>
          </a:p>
          <a:p>
            <a:r>
              <a:rPr lang="en-US" dirty="0" smtClean="0"/>
              <a:t>We performed the following steps: </a:t>
            </a:r>
          </a:p>
          <a:p>
            <a:pPr lvl="1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Initial setup</a:t>
            </a:r>
          </a:p>
          <a:p>
            <a:pPr lvl="1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Coding SQL queries</a:t>
            </a:r>
          </a:p>
          <a:p>
            <a:pPr lvl="1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Removing noisy data.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</a:t>
            </a:r>
            <a:r>
              <a:rPr lang="en-US" dirty="0" smtClean="0"/>
              <a:t>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data download link was not </a:t>
            </a:r>
            <a:r>
              <a:rPr lang="en-US" dirty="0" smtClean="0"/>
              <a:t>available. We </a:t>
            </a:r>
            <a:r>
              <a:rPr lang="en-US" dirty="0"/>
              <a:t>tried our best to get the data from other sources, but couldn’t succeed. </a:t>
            </a:r>
          </a:p>
          <a:p>
            <a:r>
              <a:rPr lang="en-US" dirty="0" smtClean="0"/>
              <a:t>We </a:t>
            </a:r>
            <a:r>
              <a:rPr lang="en-US" dirty="0"/>
              <a:t>had problems with decompressing the compressed data </a:t>
            </a:r>
            <a:r>
              <a:rPr lang="en-US" dirty="0" smtClean="0"/>
              <a:t>files. The problem is solved by using </a:t>
            </a:r>
            <a:r>
              <a:rPr lang="en-US" dirty="0"/>
              <a:t>Archive Utility for MAC OS and 7-Zip for Windows. </a:t>
            </a:r>
          </a:p>
          <a:p>
            <a:r>
              <a:rPr lang="en-US" dirty="0" smtClean="0"/>
              <a:t>While </a:t>
            </a:r>
            <a:r>
              <a:rPr lang="en-US" dirty="0"/>
              <a:t>installing </a:t>
            </a:r>
            <a:r>
              <a:rPr lang="en-US" dirty="0" err="1"/>
              <a:t>PostgreSQL</a:t>
            </a:r>
            <a:r>
              <a:rPr lang="en-US" dirty="0"/>
              <a:t>, we faced many unstated errors (which were recognized only while we were working with the actual data dump). We had to uninstall and reinstall the </a:t>
            </a:r>
            <a:r>
              <a:rPr lang="en-US" dirty="0" err="1"/>
              <a:t>PostgreSQL</a:t>
            </a:r>
            <a:r>
              <a:rPr lang="en-US" dirty="0"/>
              <a:t> database server innumerable times for successful functioning of the software and data dump restore. </a:t>
            </a:r>
          </a:p>
          <a:p>
            <a:r>
              <a:rPr lang="en-US" dirty="0" smtClean="0"/>
              <a:t>Restoring </a:t>
            </a:r>
            <a:r>
              <a:rPr lang="en-US" dirty="0"/>
              <a:t>the data dump to a template database wasn’t an easy task. We tried almost every </a:t>
            </a:r>
            <a:r>
              <a:rPr lang="en-US" dirty="0" err="1"/>
              <a:t>psql</a:t>
            </a:r>
            <a:r>
              <a:rPr lang="en-US" dirty="0"/>
              <a:t> command (such as </a:t>
            </a:r>
            <a:r>
              <a:rPr lang="en-US" dirty="0" err="1"/>
              <a:t>pg_restore</a:t>
            </a:r>
            <a:r>
              <a:rPr lang="en-US" dirty="0"/>
              <a:t>) and SQL query to retrieve the </a:t>
            </a:r>
            <a:r>
              <a:rPr lang="en-US" dirty="0" smtClean="0"/>
              <a:t>data. </a:t>
            </a:r>
            <a:r>
              <a:rPr lang="en-US" dirty="0"/>
              <a:t>Finally, we were successfully able to get the data live into the database server through </a:t>
            </a:r>
            <a:r>
              <a:rPr lang="en-US" dirty="0" err="1"/>
              <a:t>psql</a:t>
            </a:r>
            <a:r>
              <a:rPr lang="en-US" dirty="0"/>
              <a:t> with the following command “\</a:t>
            </a:r>
            <a:r>
              <a:rPr lang="en-US" dirty="0" err="1"/>
              <a:t>i</a:t>
            </a:r>
            <a:r>
              <a:rPr lang="en-US" dirty="0"/>
              <a:t> /path/</a:t>
            </a:r>
            <a:r>
              <a:rPr lang="en-US" dirty="0" err="1"/>
              <a:t>file.dump</a:t>
            </a:r>
            <a:r>
              <a:rPr lang="en-US" dirty="0"/>
              <a:t>”. </a:t>
            </a:r>
            <a:endParaRPr lang="en-US" dirty="0" smtClean="0"/>
          </a:p>
          <a:p>
            <a:r>
              <a:rPr lang="en-US" dirty="0"/>
              <a:t>Some times we got a fatal error </a:t>
            </a:r>
            <a:r>
              <a:rPr lang="en-US"/>
              <a:t>in </a:t>
            </a:r>
            <a:r>
              <a:rPr lang="en-US" smtClean="0"/>
              <a:t>R, </a:t>
            </a:r>
            <a:r>
              <a:rPr lang="en-US" dirty="0"/>
              <a:t>and we had to restart the </a:t>
            </a:r>
            <a:r>
              <a:rPr lang="en-US" dirty="0" err="1"/>
              <a:t>Rstudio</a:t>
            </a:r>
            <a:r>
              <a:rPr lang="en-US" dirty="0"/>
              <a:t> again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7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shown some statistical analysis on SO for four tables: posts, comments, users, and votes. </a:t>
            </a:r>
          </a:p>
          <a:p>
            <a:r>
              <a:rPr lang="en-US" dirty="0" smtClean="0"/>
              <a:t>We performed </a:t>
            </a:r>
            <a:r>
              <a:rPr lang="en-US" dirty="0"/>
              <a:t>statistics methodology to describe measures like number of questions, answers, comments, views, details about users, users’ ratings, etc. </a:t>
            </a:r>
            <a:endParaRPr lang="en-US" dirty="0" smtClean="0"/>
          </a:p>
          <a:p>
            <a:r>
              <a:rPr lang="en-US" dirty="0" smtClean="0"/>
              <a:t>Further investigation is needed on tags.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63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Pre-</a:t>
            </a:r>
            <a:r>
              <a:rPr lang="en-US" dirty="0" smtClean="0"/>
              <a:t>Processing: </a:t>
            </a:r>
            <a:r>
              <a:rPr lang="en-US" dirty="0" smtClean="0">
                <a:solidFill>
                  <a:srgbClr val="000090"/>
                </a:solidFill>
              </a:rPr>
              <a:t>Initial </a:t>
            </a:r>
            <a:r>
              <a:rPr lang="en-US" dirty="0">
                <a:solidFill>
                  <a:srgbClr val="000090"/>
                </a:solidFill>
              </a:rPr>
              <a:t>Setup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 </a:t>
            </a:r>
            <a:r>
              <a:rPr lang="en-US" dirty="0"/>
              <a:t> Downloading the </a:t>
            </a:r>
            <a:r>
              <a:rPr lang="en-US" dirty="0" smtClean="0"/>
              <a:t>data dump file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  Extracting the </a:t>
            </a:r>
            <a:r>
              <a:rPr lang="en-US" dirty="0" smtClean="0"/>
              <a:t>schemas </a:t>
            </a:r>
            <a:endParaRPr lang="en-US" dirty="0"/>
          </a:p>
          <a:p>
            <a:pPr marL="804863" indent="-342900">
              <a:buFontTx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Resolving </a:t>
            </a:r>
            <a:r>
              <a:rPr lang="en-US" dirty="0">
                <a:solidFill>
                  <a:schemeClr val="accent3"/>
                </a:solidFill>
              </a:rPr>
              <a:t>all the issues encountered in the </a:t>
            </a:r>
            <a:r>
              <a:rPr lang="en-US" dirty="0" smtClean="0">
                <a:solidFill>
                  <a:schemeClr val="accent3"/>
                </a:solidFill>
              </a:rPr>
              <a:t>process </a:t>
            </a:r>
          </a:p>
          <a:p>
            <a:pPr marL="0" indent="0">
              <a:buNone/>
              <a:tabLst>
                <a:tab pos="277813" algn="l"/>
              </a:tabLst>
            </a:pPr>
            <a:r>
              <a:rPr lang="en-US" dirty="0" smtClean="0"/>
              <a:t> </a:t>
            </a:r>
            <a:r>
              <a:rPr lang="en-US" dirty="0"/>
              <a:t>Installing </a:t>
            </a:r>
            <a:r>
              <a:rPr lang="en-US" dirty="0" err="1"/>
              <a:t>PostgreSQL</a:t>
            </a:r>
            <a:r>
              <a:rPr lang="en-US" dirty="0"/>
              <a:t> Server on our systems </a:t>
            </a:r>
          </a:p>
          <a:p>
            <a:pPr marL="736600" indent="-274638">
              <a:buFontTx/>
              <a:buChar char="•"/>
            </a:pPr>
            <a:r>
              <a:rPr lang="en-US" dirty="0" smtClean="0">
                <a:solidFill>
                  <a:srgbClr val="726056"/>
                </a:solidFill>
              </a:rPr>
              <a:t>Resolving </a:t>
            </a:r>
            <a:r>
              <a:rPr lang="en-US" dirty="0">
                <a:solidFill>
                  <a:srgbClr val="726056"/>
                </a:solidFill>
              </a:rPr>
              <a:t>all the issues encountered in the process </a:t>
            </a:r>
            <a:endParaRPr lang="en-US" dirty="0" smtClean="0">
              <a:solidFill>
                <a:srgbClr val="726056"/>
              </a:solidFill>
            </a:endParaRPr>
          </a:p>
          <a:p>
            <a:pPr marL="0" indent="0">
              <a:buNone/>
            </a:pPr>
            <a:r>
              <a:rPr lang="en-US" dirty="0" smtClean="0"/>
              <a:t> Loading/Restoring </a:t>
            </a:r>
            <a:r>
              <a:rPr lang="en-US" dirty="0"/>
              <a:t>Stack Overflow data dump </a:t>
            </a:r>
          </a:p>
          <a:p>
            <a:pPr marL="690563" indent="-298450">
              <a:tabLst>
                <a:tab pos="692150" algn="l"/>
              </a:tabLst>
            </a:pPr>
            <a:r>
              <a:rPr lang="en-US" dirty="0" smtClean="0">
                <a:solidFill>
                  <a:srgbClr val="726056"/>
                </a:solidFill>
              </a:rPr>
              <a:t>Resolving </a:t>
            </a:r>
            <a:r>
              <a:rPr lang="en-US" dirty="0">
                <a:solidFill>
                  <a:srgbClr val="726056"/>
                </a:solidFill>
              </a:rPr>
              <a:t>all the issues encountered in the </a:t>
            </a:r>
            <a:r>
              <a:rPr lang="en-US" dirty="0" smtClean="0">
                <a:solidFill>
                  <a:srgbClr val="726056"/>
                </a:solidFill>
              </a:rPr>
              <a:t>process</a:t>
            </a:r>
          </a:p>
          <a:p>
            <a:pPr marL="690563" indent="-298450">
              <a:tabLst>
                <a:tab pos="692150" algn="l"/>
              </a:tabLst>
            </a:pPr>
            <a:r>
              <a:rPr lang="en-US" dirty="0" smtClean="0">
                <a:solidFill>
                  <a:srgbClr val="726056"/>
                </a:solidFill>
              </a:rPr>
              <a:t>Verifying </a:t>
            </a:r>
            <a:r>
              <a:rPr lang="en-US" dirty="0">
                <a:solidFill>
                  <a:srgbClr val="726056"/>
                </a:solidFill>
              </a:rPr>
              <a:t>that the load was 100% complete and </a:t>
            </a:r>
            <a:r>
              <a:rPr lang="en-US" dirty="0" smtClean="0">
                <a:solidFill>
                  <a:srgbClr val="726056"/>
                </a:solidFill>
              </a:rPr>
              <a:t>accurate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6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</a:t>
            </a:r>
            <a:r>
              <a:rPr lang="en-US" dirty="0" smtClean="0"/>
              <a:t>Processing: </a:t>
            </a:r>
            <a:r>
              <a:rPr lang="en-US" dirty="0" smtClean="0">
                <a:solidFill>
                  <a:srgbClr val="000090"/>
                </a:solidFill>
              </a:rPr>
              <a:t>SQL Queries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As we mentioned before, the first task is to collect data around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questions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rgbClr val="ACA73B"/>
                </a:solidFill>
              </a:rPr>
              <a:t>answers</a:t>
            </a:r>
            <a:r>
              <a:rPr lang="en-US" sz="2800" dirty="0" smtClean="0"/>
              <a:t>, and </a:t>
            </a:r>
            <a:r>
              <a:rPr lang="en-US" sz="2800" b="1" dirty="0" smtClean="0">
                <a:solidFill>
                  <a:srgbClr val="ACA73B"/>
                </a:solidFill>
              </a:rPr>
              <a:t>comments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Hence, we coded </a:t>
            </a:r>
            <a:r>
              <a:rPr lang="en-US" sz="2800" b="1" dirty="0" smtClean="0">
                <a:solidFill>
                  <a:srgbClr val="ACA73B"/>
                </a:solidFill>
              </a:rPr>
              <a:t>three SQL </a:t>
            </a:r>
            <a:r>
              <a:rPr lang="en-US" sz="2800" b="1" dirty="0">
                <a:solidFill>
                  <a:srgbClr val="ACA73B"/>
                </a:solidFill>
              </a:rPr>
              <a:t>queries </a:t>
            </a:r>
            <a:r>
              <a:rPr lang="en-US" sz="2800" dirty="0" smtClean="0"/>
              <a:t>and </a:t>
            </a:r>
            <a:r>
              <a:rPr lang="en-US" sz="2800" b="1" dirty="0" smtClean="0"/>
              <a:t>saved</a:t>
            </a:r>
            <a:r>
              <a:rPr lang="en-US" sz="2800" dirty="0" smtClean="0"/>
              <a:t> the </a:t>
            </a:r>
            <a:r>
              <a:rPr lang="en-US" sz="2800" dirty="0"/>
              <a:t>results in </a:t>
            </a:r>
            <a:r>
              <a:rPr lang="en-US" sz="2800" b="1" dirty="0">
                <a:solidFill>
                  <a:srgbClr val="ACA73B"/>
                </a:solidFill>
              </a:rPr>
              <a:t>three CSVs files </a:t>
            </a:r>
            <a:r>
              <a:rPr lang="en-US" sz="2800" dirty="0" smtClean="0"/>
              <a:t>to be used later in the analysis. </a:t>
            </a:r>
            <a:endParaRPr lang="en-US" sz="2800" dirty="0"/>
          </a:p>
          <a:p>
            <a:r>
              <a:rPr lang="en-US" sz="2800" dirty="0"/>
              <a:t>We found that the overall number </a:t>
            </a:r>
            <a:r>
              <a:rPr lang="en-US" sz="2800" dirty="0" smtClean="0"/>
              <a:t>of: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726056"/>
                </a:solidFill>
              </a:rPr>
              <a:t>Questions is </a:t>
            </a:r>
            <a:r>
              <a:rPr lang="en-US" b="1" dirty="0">
                <a:solidFill>
                  <a:srgbClr val="726056"/>
                </a:solidFill>
              </a:rPr>
              <a:t>3453741 </a:t>
            </a:r>
            <a:endParaRPr lang="en-US" b="1" dirty="0" smtClean="0">
              <a:solidFill>
                <a:srgbClr val="726056"/>
              </a:solidFill>
            </a:endParaRPr>
          </a:p>
          <a:p>
            <a:pPr lvl="1"/>
            <a:r>
              <a:rPr lang="en-US" dirty="0">
                <a:solidFill>
                  <a:srgbClr val="726056"/>
                </a:solidFill>
              </a:rPr>
              <a:t> </a:t>
            </a:r>
            <a:r>
              <a:rPr lang="en-US" dirty="0" smtClean="0">
                <a:solidFill>
                  <a:srgbClr val="726056"/>
                </a:solidFill>
              </a:rPr>
              <a:t>Answers is </a:t>
            </a:r>
            <a:r>
              <a:rPr lang="en-US" b="1" dirty="0" smtClean="0">
                <a:solidFill>
                  <a:srgbClr val="726056"/>
                </a:solidFill>
              </a:rPr>
              <a:t>6858132 </a:t>
            </a:r>
          </a:p>
          <a:p>
            <a:pPr lvl="1"/>
            <a:r>
              <a:rPr lang="en-US" dirty="0" smtClean="0">
                <a:solidFill>
                  <a:srgbClr val="726056"/>
                </a:solidFill>
              </a:rPr>
              <a:t> Comments is </a:t>
            </a:r>
            <a:r>
              <a:rPr lang="en-US" b="1" dirty="0" smtClean="0">
                <a:solidFill>
                  <a:srgbClr val="726056"/>
                </a:solidFill>
              </a:rPr>
              <a:t>13252466</a:t>
            </a:r>
          </a:p>
        </p:txBody>
      </p:sp>
    </p:spTree>
    <p:extLst>
      <p:ext uri="{BB962C8B-B14F-4D97-AF65-F5344CB8AC3E}">
        <p14:creationId xmlns:p14="http://schemas.microsoft.com/office/powerpoint/2010/main" val="61712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Queries - </a:t>
            </a:r>
            <a:r>
              <a:rPr lang="en-US" dirty="0" smtClean="0">
                <a:solidFill>
                  <a:srgbClr val="000090"/>
                </a:solidFill>
              </a:rPr>
              <a:t>First Query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table to hold all </a:t>
            </a:r>
            <a:r>
              <a:rPr lang="en-US" b="1" dirty="0" smtClean="0"/>
              <a:t>questions</a:t>
            </a:r>
            <a:r>
              <a:rPr lang="en-US" dirty="0" smtClean="0"/>
              <a:t> in SO. </a:t>
            </a:r>
          </a:p>
          <a:p>
            <a:r>
              <a:rPr lang="en-US" dirty="0" smtClean="0"/>
              <a:t>Where each </a:t>
            </a:r>
            <a:r>
              <a:rPr lang="en-US" dirty="0"/>
              <a:t>tuple in this table represents a question, </a:t>
            </a:r>
            <a:r>
              <a:rPr lang="en-US" dirty="0" smtClean="0"/>
              <a:t>and its details, as follows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SQL Query: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234005"/>
              </p:ext>
            </p:extLst>
          </p:nvPr>
        </p:nvGraphicFramePr>
        <p:xfrm>
          <a:off x="273314" y="3059032"/>
          <a:ext cx="8609847" cy="1056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109"/>
                <a:gridCol w="1258109"/>
                <a:gridCol w="1165115"/>
                <a:gridCol w="911915"/>
                <a:gridCol w="1182462"/>
                <a:gridCol w="656549"/>
                <a:gridCol w="1088794"/>
                <a:gridCol w="1088794"/>
              </a:tblGrid>
              <a:tr h="10561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Post ID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of answers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of comments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score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view count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tags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Owner ID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asker’s reputation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4" descr="Screen Shot 2015-11-18 at 1.04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2" y="4815627"/>
            <a:ext cx="8763000" cy="146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457200" y="2314800"/>
            <a:ext cx="8005933" cy="3086402"/>
            <a:chOff x="457200" y="2314800"/>
            <a:chExt cx="8005933" cy="3086402"/>
          </a:xfrm>
        </p:grpSpPr>
        <p:pic>
          <p:nvPicPr>
            <p:cNvPr id="12" name="Picture 11" descr="Screen Shot 2015-11-18 at 1.06.0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979830"/>
              <a:ext cx="8005933" cy="24213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707403" y="2314800"/>
              <a:ext cx="20418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Result: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7491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</a:t>
            </a:r>
            <a:r>
              <a:rPr lang="en-US" dirty="0" smtClean="0"/>
              <a:t>Queries- </a:t>
            </a:r>
            <a:r>
              <a:rPr lang="en-US" dirty="0" smtClean="0">
                <a:solidFill>
                  <a:srgbClr val="000090"/>
                </a:solidFill>
              </a:rPr>
              <a:t>Second Query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table </a:t>
            </a:r>
            <a:r>
              <a:rPr lang="en-US" dirty="0" smtClean="0"/>
              <a:t>to contain all </a:t>
            </a:r>
            <a:r>
              <a:rPr lang="en-US" dirty="0"/>
              <a:t>answers.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tuple in this table represents an answer, and its </a:t>
            </a:r>
            <a:r>
              <a:rPr lang="en-US" dirty="0" smtClean="0"/>
              <a:t>details.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SQL Query: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242897"/>
              </p:ext>
            </p:extLst>
          </p:nvPr>
        </p:nvGraphicFramePr>
        <p:xfrm>
          <a:off x="385855" y="2861631"/>
          <a:ext cx="8445636" cy="770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266"/>
                <a:gridCol w="692112"/>
                <a:gridCol w="1197266"/>
                <a:gridCol w="569928"/>
                <a:gridCol w="1197266"/>
                <a:gridCol w="1197266"/>
                <a:gridCol w="1197266"/>
                <a:gridCol w="1197266"/>
              </a:tblGrid>
              <a:tr h="7705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number of comments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score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view count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tags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Owner</a:t>
                      </a:r>
                      <a:r>
                        <a:rPr lang="en-US" sz="1400" baseline="0" dirty="0" smtClean="0"/>
                        <a:t>’s reputation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User</a:t>
                      </a:r>
                      <a:r>
                        <a:rPr lang="en-US" sz="1400" baseline="0" dirty="0" smtClean="0"/>
                        <a:t> ID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Answer ID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Accepted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11" descr="Screen Shot 2015-11-18 at 1.1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14" y="3632200"/>
            <a:ext cx="5257800" cy="322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0" y="2475551"/>
            <a:ext cx="9144000" cy="2884114"/>
            <a:chOff x="0" y="2475551"/>
            <a:chExt cx="9144000" cy="2884114"/>
          </a:xfrm>
        </p:grpSpPr>
        <p:pic>
          <p:nvPicPr>
            <p:cNvPr id="17" name="Picture 16" descr="Screen Shot 2015-11-18 at 1.09.12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31488"/>
              <a:ext cx="9144000" cy="23281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385855" y="2475551"/>
              <a:ext cx="1961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Results: 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9194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Queries- </a:t>
            </a:r>
            <a:r>
              <a:rPr lang="en-US" dirty="0">
                <a:solidFill>
                  <a:srgbClr val="000090"/>
                </a:solidFill>
              </a:rPr>
              <a:t>Third </a:t>
            </a:r>
            <a:r>
              <a:rPr lang="en-US" dirty="0" smtClean="0">
                <a:solidFill>
                  <a:srgbClr val="000090"/>
                </a:solidFill>
              </a:rPr>
              <a:t>Query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</a:t>
            </a:r>
            <a:r>
              <a:rPr lang="en-US" dirty="0"/>
              <a:t>table </a:t>
            </a:r>
            <a:r>
              <a:rPr lang="en-US" dirty="0" smtClean="0"/>
              <a:t>to hold all </a:t>
            </a:r>
            <a:r>
              <a:rPr lang="en-US" dirty="0"/>
              <a:t>comments.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tuple in this table represents a comment, and its details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SQL Query: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838253"/>
              </p:ext>
            </p:extLst>
          </p:nvPr>
        </p:nvGraphicFramePr>
        <p:xfrm>
          <a:off x="723481" y="2806561"/>
          <a:ext cx="7963321" cy="782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084"/>
                <a:gridCol w="1117824"/>
                <a:gridCol w="1334422"/>
                <a:gridCol w="1109338"/>
                <a:gridCol w="1264881"/>
                <a:gridCol w="1987772"/>
              </a:tblGrid>
              <a:tr h="7827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score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Comment ID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User</a:t>
                      </a:r>
                      <a:r>
                        <a:rPr lang="en-US" sz="1400" baseline="0" dirty="0" smtClean="0"/>
                        <a:t> Reputation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Post ID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Tags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Post Type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Screen Shot 2015-11-18 at 1.18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71" y="3700850"/>
            <a:ext cx="6019800" cy="306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0" y="2186201"/>
            <a:ext cx="9144000" cy="3093195"/>
            <a:chOff x="0" y="2186201"/>
            <a:chExt cx="9144000" cy="3093195"/>
          </a:xfrm>
        </p:grpSpPr>
        <p:pic>
          <p:nvPicPr>
            <p:cNvPr id="11" name="Picture 10" descr="Screen Shot 2015-11-18 at 1.18.4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951010"/>
              <a:ext cx="9144000" cy="232838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23481" y="2186201"/>
              <a:ext cx="21830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Results: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2384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Pre-Processing: </a:t>
            </a:r>
            <a:r>
              <a:rPr lang="en-US" sz="3600" dirty="0">
                <a:solidFill>
                  <a:srgbClr val="000090"/>
                </a:solidFill>
              </a:rPr>
              <a:t>Removing N</a:t>
            </a:r>
            <a:r>
              <a:rPr lang="en-US" sz="3600" dirty="0" smtClean="0">
                <a:solidFill>
                  <a:srgbClr val="000090"/>
                </a:solidFill>
              </a:rPr>
              <a:t>oisy </a:t>
            </a:r>
            <a:r>
              <a:rPr lang="en-US" sz="3600" dirty="0">
                <a:solidFill>
                  <a:srgbClr val="000090"/>
                </a:solidFill>
              </a:rPr>
              <a:t>D</a:t>
            </a:r>
            <a:r>
              <a:rPr lang="en-US" sz="3600" dirty="0" smtClean="0">
                <a:solidFill>
                  <a:srgbClr val="000090"/>
                </a:solidFill>
              </a:rPr>
              <a:t>ata</a:t>
            </a: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Excluding the noisy data from the analysis will improve the results.</a:t>
            </a:r>
          </a:p>
          <a:p>
            <a:r>
              <a:rPr lang="en-US" dirty="0" smtClean="0"/>
              <a:t>Hence, we removed </a:t>
            </a:r>
            <a:r>
              <a:rPr lang="en-US" dirty="0"/>
              <a:t>the noisy data that contains </a:t>
            </a:r>
            <a:r>
              <a:rPr lang="en-US" b="1" dirty="0">
                <a:solidFill>
                  <a:srgbClr val="ACA73B"/>
                </a:solidFill>
              </a:rPr>
              <a:t>missing values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All rows </a:t>
            </a:r>
            <a:r>
              <a:rPr lang="en-US" dirty="0"/>
              <a:t>that include </a:t>
            </a:r>
            <a:r>
              <a:rPr lang="en-US" b="1" dirty="0">
                <a:solidFill>
                  <a:srgbClr val="ACA73B"/>
                </a:solidFill>
              </a:rPr>
              <a:t>Not Applicable </a:t>
            </a:r>
            <a:r>
              <a:rPr lang="en-US" dirty="0"/>
              <a:t>(</a:t>
            </a:r>
            <a:r>
              <a:rPr lang="en-US" b="1" dirty="0">
                <a:solidFill>
                  <a:srgbClr val="ACA73B"/>
                </a:solidFill>
              </a:rPr>
              <a:t>NA</a:t>
            </a:r>
            <a:r>
              <a:rPr lang="en-US" dirty="0"/>
              <a:t>) </a:t>
            </a:r>
            <a:r>
              <a:rPr lang="en-US" dirty="0" smtClean="0"/>
              <a:t>entries were removed from the dataset by: 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Using </a:t>
            </a:r>
            <a:r>
              <a:rPr lang="en-US" i="1" dirty="0" smtClean="0">
                <a:solidFill>
                  <a:schemeClr val="accent3"/>
                </a:solidFill>
              </a:rPr>
              <a:t>function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b="1" dirty="0" err="1" smtClean="0">
                <a:solidFill>
                  <a:schemeClr val="bg2">
                    <a:lumMod val="50000"/>
                  </a:schemeClr>
                </a:solidFill>
              </a:rPr>
              <a:t>na.omit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(data) </a:t>
            </a:r>
            <a:r>
              <a:rPr lang="en-US" dirty="0">
                <a:solidFill>
                  <a:schemeClr val="accent3"/>
                </a:solidFill>
              </a:rPr>
              <a:t>in </a:t>
            </a:r>
            <a:r>
              <a:rPr lang="en-US" dirty="0" smtClean="0">
                <a:solidFill>
                  <a:srgbClr val="ACA73B"/>
                </a:solidFill>
              </a:rPr>
              <a:t>R, </a:t>
            </a:r>
            <a:r>
              <a:rPr lang="en-US" sz="2400" dirty="0"/>
              <a:t>it returns the object with </a:t>
            </a:r>
            <a:r>
              <a:rPr lang="en-US" sz="2400" dirty="0" smtClean="0"/>
              <a:t>list wise </a:t>
            </a:r>
            <a:r>
              <a:rPr lang="en-US" sz="2400" dirty="0"/>
              <a:t>deletion of missing values.</a:t>
            </a:r>
          </a:p>
          <a:p>
            <a:pPr lvl="1"/>
            <a:endParaRPr lang="en-US" dirty="0" smtClean="0">
              <a:solidFill>
                <a:srgbClr val="ACA73B"/>
              </a:solidFill>
            </a:endParaRPr>
          </a:p>
          <a:p>
            <a:pPr lvl="1"/>
            <a:endParaRPr lang="en-US" dirty="0">
              <a:solidFill>
                <a:srgbClr val="ACA7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1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 Techniques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chose </a:t>
            </a:r>
            <a:r>
              <a:rPr lang="en-US" b="1" dirty="0">
                <a:solidFill>
                  <a:srgbClr val="ACA73B"/>
                </a:solidFill>
              </a:rPr>
              <a:t>R programming </a:t>
            </a:r>
            <a:r>
              <a:rPr lang="en-US" b="1" dirty="0" smtClean="0">
                <a:solidFill>
                  <a:srgbClr val="ACA73B"/>
                </a:solidFill>
              </a:rPr>
              <a:t>language </a:t>
            </a:r>
            <a:r>
              <a:rPr lang="en-US" dirty="0" smtClean="0"/>
              <a:t>to </a:t>
            </a:r>
            <a:r>
              <a:rPr lang="en-US" dirty="0"/>
              <a:t>perform the statistical and graphical </a:t>
            </a:r>
            <a:r>
              <a:rPr lang="en-US" dirty="0" smtClean="0"/>
              <a:t>analysis.</a:t>
            </a:r>
          </a:p>
          <a:p>
            <a:r>
              <a:rPr lang="en-US" dirty="0" smtClean="0"/>
              <a:t>Before performing the analysis, we had to do the following: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Install </a:t>
            </a:r>
            <a:r>
              <a:rPr lang="en-US" b="1" dirty="0" err="1" smtClean="0">
                <a:solidFill>
                  <a:srgbClr val="ACA73B"/>
                </a:solidFill>
                <a:latin typeface="Arial"/>
                <a:cs typeface="Arial"/>
              </a:rPr>
              <a:t>RStudio</a:t>
            </a:r>
            <a:r>
              <a:rPr lang="en-US" dirty="0">
                <a:latin typeface="Arial"/>
                <a:cs typeface="Arial"/>
              </a:rPr>
              <a:t>, which is an open source, and free IDE for R language to help us in performing the statistical analysis. 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en-US" dirty="0" smtClean="0">
                <a:latin typeface="Arial"/>
                <a:cs typeface="Arial"/>
              </a:rPr>
              <a:t>Import the </a:t>
            </a:r>
            <a:r>
              <a:rPr lang="en-US" b="1" dirty="0" smtClean="0">
                <a:solidFill>
                  <a:srgbClr val="ACA73B"/>
                </a:solidFill>
                <a:latin typeface="Arial"/>
                <a:cs typeface="Arial"/>
              </a:rPr>
              <a:t>three CSV </a:t>
            </a:r>
            <a:r>
              <a:rPr lang="en-US" dirty="0" smtClean="0">
                <a:latin typeface="Arial"/>
                <a:cs typeface="Arial"/>
              </a:rPr>
              <a:t>files into </a:t>
            </a:r>
            <a:r>
              <a:rPr lang="en-US" b="1" dirty="0" smtClean="0">
                <a:solidFill>
                  <a:srgbClr val="ACA73B"/>
                </a:solidFill>
                <a:latin typeface="Arial"/>
                <a:cs typeface="Arial"/>
              </a:rPr>
              <a:t>R</a:t>
            </a:r>
            <a:r>
              <a:rPr lang="en-US" dirty="0" smtClean="0">
                <a:latin typeface="Arial"/>
                <a:cs typeface="Arial"/>
              </a:rPr>
              <a:t> through function </a:t>
            </a:r>
            <a:r>
              <a:rPr lang="en-US" b="1" dirty="0" err="1" smtClean="0">
                <a:solidFill>
                  <a:srgbClr val="ACA73B"/>
                </a:solidFill>
                <a:latin typeface="Arial"/>
                <a:cs typeface="Arial"/>
              </a:rPr>
              <a:t>read.csv</a:t>
            </a:r>
            <a:r>
              <a:rPr lang="en-US" b="1" dirty="0" smtClean="0">
                <a:solidFill>
                  <a:srgbClr val="ACA73B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ACA73B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ACA73B"/>
                </a:solidFill>
                <a:latin typeface="Arial"/>
                <a:cs typeface="Arial"/>
              </a:rPr>
              <a:t>data.csv</a:t>
            </a:r>
            <a:r>
              <a:rPr lang="en-US" b="1" dirty="0" smtClean="0">
                <a:solidFill>
                  <a:srgbClr val="ACA73B"/>
                </a:solidFill>
                <a:latin typeface="Arial"/>
                <a:cs typeface="Arial"/>
              </a:rPr>
              <a:t>)</a:t>
            </a:r>
            <a:r>
              <a:rPr lang="en-US" dirty="0">
                <a:latin typeface="Arial"/>
                <a:cs typeface="Arial"/>
              </a:rPr>
              <a:t>, which basically reads a </a:t>
            </a:r>
            <a:r>
              <a:rPr lang="en-US" dirty="0" smtClean="0">
                <a:latin typeface="Arial"/>
                <a:cs typeface="Arial"/>
              </a:rPr>
              <a:t>CSV </a:t>
            </a:r>
            <a:r>
              <a:rPr lang="en-US" dirty="0">
                <a:latin typeface="Arial"/>
                <a:cs typeface="Arial"/>
              </a:rPr>
              <a:t>file to a table format and creates data frame from it. 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en-US" dirty="0" smtClean="0">
                <a:latin typeface="Arial"/>
                <a:cs typeface="Arial"/>
              </a:rPr>
              <a:t>Rename the data-frames’ columns by applying the </a:t>
            </a:r>
            <a:r>
              <a:rPr lang="en-US" i="1" dirty="0" smtClean="0">
                <a:latin typeface="Arial"/>
                <a:cs typeface="Arial"/>
              </a:rPr>
              <a:t>function </a:t>
            </a:r>
            <a:r>
              <a:rPr lang="en-US" b="1" dirty="0" smtClean="0">
                <a:solidFill>
                  <a:srgbClr val="ACA73B"/>
                </a:solidFill>
                <a:latin typeface="Arial"/>
                <a:cs typeface="Arial"/>
              </a:rPr>
              <a:t>names (data-frame)</a:t>
            </a:r>
            <a:r>
              <a:rPr lang="en-US" dirty="0" smtClean="0">
                <a:latin typeface="Arial"/>
                <a:cs typeface="Arial"/>
              </a:rPr>
              <a:t>.   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8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Techniques and </a:t>
            </a:r>
            <a:r>
              <a:rPr lang="en-US" dirty="0" smtClean="0"/>
              <a:t>Analysis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b="1" dirty="0">
                <a:solidFill>
                  <a:srgbClr val="ACA73B"/>
                </a:solidFill>
              </a:rPr>
              <a:t>Statistically analyze the data we have accumulated and then discuss our findings.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1700" dirty="0"/>
              <a:t>Plot and discuss the distribution of:</a:t>
            </a:r>
          </a:p>
          <a:p>
            <a:pPr lvl="2">
              <a:buFont typeface="Wingdings" charset="2"/>
              <a:buChar char="§"/>
            </a:pPr>
            <a:r>
              <a:rPr lang="en-US" sz="1500" dirty="0">
                <a:solidFill>
                  <a:schemeClr val="accent3"/>
                </a:solidFill>
              </a:rPr>
              <a:t>Answers and views per question</a:t>
            </a:r>
          </a:p>
          <a:p>
            <a:pPr lvl="2">
              <a:buFont typeface="Wingdings" charset="2"/>
              <a:buChar char="§"/>
            </a:pPr>
            <a:r>
              <a:rPr lang="en-US" sz="1500" dirty="0">
                <a:solidFill>
                  <a:schemeClr val="accent3"/>
                </a:solidFill>
              </a:rPr>
              <a:t>Number of comments per question and answer </a:t>
            </a:r>
          </a:p>
          <a:p>
            <a:pPr lvl="2">
              <a:buFont typeface="Wingdings" charset="2"/>
              <a:buChar char="§"/>
            </a:pPr>
            <a:r>
              <a:rPr lang="en-US" sz="1500" dirty="0">
                <a:solidFill>
                  <a:schemeClr val="accent3"/>
                </a:solidFill>
              </a:rPr>
              <a:t>The reputation of the owner and the score for questions, comments, and answers </a:t>
            </a:r>
          </a:p>
          <a:p>
            <a:pPr lvl="2">
              <a:buFont typeface="Wingdings" charset="2"/>
              <a:buChar char="§"/>
            </a:pPr>
            <a:r>
              <a:rPr lang="en-US" sz="1500" dirty="0">
                <a:solidFill>
                  <a:schemeClr val="accent3"/>
                </a:solidFill>
              </a:rPr>
              <a:t>The reputation of the owner and the score for accepted and unaccepted answers separately. 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1700" dirty="0"/>
              <a:t>Find the similarity </a:t>
            </a:r>
            <a:r>
              <a:rPr lang="en-US" sz="1700" dirty="0" smtClean="0"/>
              <a:t>between the distribution scores </a:t>
            </a:r>
            <a:r>
              <a:rPr lang="en-US" sz="1700" dirty="0"/>
              <a:t>and number </a:t>
            </a:r>
            <a:r>
              <a:rPr lang="en-US" sz="1700" dirty="0" smtClean="0"/>
              <a:t>of </a:t>
            </a:r>
            <a:r>
              <a:rPr lang="en-US" sz="1700" dirty="0"/>
              <a:t>comments distributions in questions and answers 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1700" dirty="0"/>
              <a:t>Find the relationship between a question’s score and the number of answers or comments it receives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1700" dirty="0"/>
              <a:t>Discuss how the reputation of users who ask questions, answer questions, or leave comments might be different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1700" dirty="0"/>
              <a:t>Compare and discuss the distributions of answers that were accepted and those that were not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1700" dirty="0"/>
              <a:t>Find the correlation between user reputation and answer score if it is </a:t>
            </a:r>
            <a:r>
              <a:rPr lang="en-US" sz="1700" dirty="0" smtClean="0"/>
              <a:t>accepted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1700" dirty="0"/>
              <a:t>A final correlation matrix for each table- questions, answers and comments</a:t>
            </a:r>
            <a:r>
              <a:rPr lang="en-US" sz="1700" dirty="0" smtClean="0"/>
              <a:t>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17138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5824"/>
          </a:xfrm>
        </p:spPr>
        <p:txBody>
          <a:bodyPr>
            <a:normAutofit/>
          </a:bodyPr>
          <a:lstStyle/>
          <a:p>
            <a:pPr lvl="0">
              <a:buFont typeface="Wingdings" charset="2"/>
              <a:buChar char="²"/>
            </a:pPr>
            <a:r>
              <a:rPr lang="en-US" b="1" cap="small" dirty="0" smtClean="0"/>
              <a:t>Introduction</a:t>
            </a:r>
          </a:p>
          <a:p>
            <a:pPr lvl="0">
              <a:buFont typeface="Wingdings" charset="2"/>
              <a:buChar char="²"/>
            </a:pPr>
            <a:r>
              <a:rPr lang="en-US" b="1" cap="small" dirty="0" smtClean="0"/>
              <a:t>Goal </a:t>
            </a:r>
            <a:endParaRPr lang="en-US" b="1" cap="small" dirty="0"/>
          </a:p>
          <a:p>
            <a:pPr lvl="0" fontAlgn="base">
              <a:buFont typeface="Wingdings" charset="2"/>
              <a:buChar char="²"/>
            </a:pPr>
            <a:r>
              <a:rPr lang="en-US" b="1" cap="small" dirty="0"/>
              <a:t>Data Collection </a:t>
            </a:r>
          </a:p>
          <a:p>
            <a:pPr lvl="0" fontAlgn="base">
              <a:buFont typeface="Wingdings" charset="2"/>
              <a:buChar char="²"/>
            </a:pPr>
            <a:r>
              <a:rPr lang="en-US" b="1" cap="small" dirty="0"/>
              <a:t>Data </a:t>
            </a:r>
            <a:r>
              <a:rPr lang="en-US" b="1" cap="small" dirty="0" smtClean="0"/>
              <a:t>Pre-processing </a:t>
            </a:r>
            <a:endParaRPr lang="en-US" b="1" cap="small" dirty="0"/>
          </a:p>
          <a:p>
            <a:pPr fontAlgn="base">
              <a:buFont typeface="Wingdings" charset="2"/>
              <a:buChar char="²"/>
            </a:pPr>
            <a:r>
              <a:rPr lang="en-US" b="1" cap="small" dirty="0" smtClean="0"/>
              <a:t>Data Mining Techniques Used</a:t>
            </a:r>
          </a:p>
          <a:p>
            <a:pPr fontAlgn="base">
              <a:buFont typeface="Wingdings" charset="2"/>
              <a:buChar char="²"/>
            </a:pPr>
            <a:r>
              <a:rPr lang="en-US" b="1" cap="small" dirty="0" smtClean="0"/>
              <a:t>Analysis </a:t>
            </a:r>
            <a:endParaRPr lang="en-US" b="1" cap="small" dirty="0"/>
          </a:p>
          <a:p>
            <a:pPr>
              <a:buFont typeface="Wingdings" charset="2"/>
              <a:buChar char="²"/>
            </a:pPr>
            <a:r>
              <a:rPr lang="en-US" b="1" cap="small" dirty="0"/>
              <a:t>Challenges Faced</a:t>
            </a:r>
          </a:p>
          <a:p>
            <a:pPr>
              <a:buFont typeface="Wingdings" charset="2"/>
              <a:buChar char="²"/>
            </a:pPr>
            <a:r>
              <a:rPr lang="en-US" b="1" cap="small" dirty="0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12303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The Distribution of Answers and Views per </a:t>
            </a:r>
            <a:r>
              <a:rPr lang="en-US" sz="2800" dirty="0" smtClean="0"/>
              <a:t>Question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724" y="1619075"/>
            <a:ext cx="8229600" cy="4876800"/>
          </a:xfrm>
        </p:spPr>
        <p:txBody>
          <a:bodyPr/>
          <a:lstStyle/>
          <a:p>
            <a:pPr defTabSz="457200">
              <a:spcBef>
                <a:spcPts val="0"/>
              </a:spcBef>
              <a:buClrTx/>
              <a:buSzTx/>
              <a:defRPr/>
            </a:pPr>
            <a:r>
              <a:rPr lang="en-US" dirty="0" smtClean="0"/>
              <a:t>We plotted the distribution</a:t>
            </a:r>
            <a:r>
              <a:rPr lang="en-US" dirty="0"/>
              <a:t> for both </a:t>
            </a:r>
            <a:r>
              <a:rPr lang="en-US" dirty="0" err="1"/>
              <a:t>view_count</a:t>
            </a:r>
            <a:r>
              <a:rPr lang="en-US" dirty="0"/>
              <a:t> and </a:t>
            </a:r>
            <a:r>
              <a:rPr lang="en-US" dirty="0" err="1"/>
              <a:t>answer_count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would say that they have the same type of distributions.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prove our hypothesis we first try to find the best distribution for the two values or attributes.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7" y="4088945"/>
            <a:ext cx="4317797" cy="22167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5541" y="630567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Distribution of </a:t>
            </a:r>
            <a:r>
              <a:rPr lang="en-US" dirty="0" smtClean="0"/>
              <a:t>number of answers/ question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34" y="4088945"/>
            <a:ext cx="4468290" cy="22540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72834" y="6305671"/>
            <a:ext cx="450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Distribution of </a:t>
            </a:r>
            <a:r>
              <a:rPr lang="en-US" dirty="0" smtClean="0"/>
              <a:t>number of views/question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8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Distribution of Answers and Views per </a:t>
            </a:r>
            <a:r>
              <a:rPr lang="en-US" sz="2800" dirty="0" smtClean="0"/>
              <a:t>Question (Cont.)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1110"/>
            <a:ext cx="8229600" cy="48768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used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cs typeface="Arial"/>
              </a:rPr>
              <a:t>fitdistr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cs typeface="Arial"/>
              </a:rPr>
              <a:t> (data, distribution name)</a:t>
            </a:r>
            <a:r>
              <a:rPr lang="en-US" dirty="0"/>
              <a:t> in R to select which distribution fits our dataset best; so the </a:t>
            </a:r>
            <a:r>
              <a:rPr lang="en-US" b="1" dirty="0" err="1">
                <a:solidFill>
                  <a:srgbClr val="ACA73B"/>
                </a:solidFill>
              </a:rPr>
              <a:t>loglik</a:t>
            </a:r>
            <a:r>
              <a:rPr lang="en-US" dirty="0">
                <a:solidFill>
                  <a:srgbClr val="ACA73B"/>
                </a:solidFill>
              </a:rPr>
              <a:t> </a:t>
            </a:r>
            <a:r>
              <a:rPr lang="en-US" dirty="0"/>
              <a:t>that is the largest value is the </a:t>
            </a:r>
            <a:r>
              <a:rPr lang="en-US" b="1" dirty="0"/>
              <a:t>one that indicates the best fit</a:t>
            </a:r>
            <a:r>
              <a:rPr lang="en-US" dirty="0" smtClean="0"/>
              <a:t>.</a:t>
            </a:r>
          </a:p>
          <a:p>
            <a:r>
              <a:rPr lang="en-US" dirty="0"/>
              <a:t>They both follow </a:t>
            </a:r>
            <a:r>
              <a:rPr lang="en-US" b="1" dirty="0">
                <a:solidFill>
                  <a:srgbClr val="ACA73B"/>
                </a:solidFill>
              </a:rPr>
              <a:t>lognormal distributions </a:t>
            </a:r>
            <a:r>
              <a:rPr lang="en-US" dirty="0"/>
              <a:t>according to the value of </a:t>
            </a:r>
            <a:r>
              <a:rPr lang="en-US" dirty="0" err="1"/>
              <a:t>loglik</a:t>
            </a: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187" y="614218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Finding the best fit distribution for </a:t>
            </a:r>
            <a:r>
              <a:rPr lang="en-US" dirty="0" smtClean="0"/>
              <a:t>number </a:t>
            </a:r>
            <a:br>
              <a:rPr lang="en-US" dirty="0" smtClean="0"/>
            </a:br>
            <a:r>
              <a:rPr lang="en-US" dirty="0" smtClean="0"/>
              <a:t>of views/question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772835" y="6165272"/>
            <a:ext cx="3913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Finding the best fit distribution for </a:t>
            </a:r>
            <a:r>
              <a:rPr lang="en-US" dirty="0" smtClean="0"/>
              <a:t>number of answers/question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9" y="4069197"/>
            <a:ext cx="4075980" cy="2142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834" y="4077857"/>
            <a:ext cx="3882044" cy="21566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71091" y="5588001"/>
            <a:ext cx="669636" cy="346364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02779" y="5740401"/>
            <a:ext cx="669636" cy="346364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Distribution of Answers and Views per </a:t>
            </a:r>
            <a:r>
              <a:rPr lang="en-US" dirty="0" smtClean="0"/>
              <a:t>Question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1110"/>
            <a:ext cx="8229600" cy="4876800"/>
          </a:xfrm>
        </p:spPr>
        <p:txBody>
          <a:bodyPr/>
          <a:lstStyle/>
          <a:p>
            <a:r>
              <a:rPr lang="en-US" dirty="0"/>
              <a:t>We had to run some tests to make sure both values are </a:t>
            </a:r>
            <a:r>
              <a:rPr lang="en-US" dirty="0">
                <a:solidFill>
                  <a:srgbClr val="ACA73B"/>
                </a:solidFill>
              </a:rPr>
              <a:t>not</a:t>
            </a:r>
            <a:r>
              <a:rPr lang="en-US" dirty="0"/>
              <a:t> following a </a:t>
            </a:r>
            <a:r>
              <a:rPr lang="en-US" b="1" dirty="0">
                <a:solidFill>
                  <a:srgbClr val="ACA73B"/>
                </a:solidFill>
              </a:rPr>
              <a:t>normal distribution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First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skewness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test</a:t>
            </a:r>
            <a:r>
              <a:rPr lang="en-US" dirty="0" smtClean="0"/>
              <a:t>, it</a:t>
            </a:r>
            <a:r>
              <a:rPr lang="fr-FR" dirty="0" smtClean="0"/>
              <a:t>’</a:t>
            </a:r>
            <a:r>
              <a:rPr lang="en-US" dirty="0" smtClean="0"/>
              <a:t>s a measure </a:t>
            </a:r>
            <a:r>
              <a:rPr lang="en-US" dirty="0"/>
              <a:t>of the symmetry of the probability distribution of a real-valued variable about its mean. </a:t>
            </a:r>
            <a:endParaRPr lang="en-US" dirty="0" smtClean="0"/>
          </a:p>
          <a:p>
            <a:r>
              <a:rPr lang="en-US" dirty="0"/>
              <a:t>A </a:t>
            </a:r>
            <a:r>
              <a:rPr lang="en-US" b="1" dirty="0">
                <a:solidFill>
                  <a:srgbClr val="ACA73B"/>
                </a:solidFill>
              </a:rPr>
              <a:t>positive </a:t>
            </a:r>
            <a:r>
              <a:rPr lang="en-US" b="1" dirty="0" err="1">
                <a:solidFill>
                  <a:srgbClr val="ACA73B"/>
                </a:solidFill>
              </a:rPr>
              <a:t>skewness</a:t>
            </a:r>
            <a:r>
              <a:rPr lang="en-US" b="1" dirty="0">
                <a:solidFill>
                  <a:srgbClr val="ACA73B"/>
                </a:solidFill>
              </a:rPr>
              <a:t> </a:t>
            </a:r>
            <a:r>
              <a:rPr lang="en-US" dirty="0"/>
              <a:t>denotes that the mean of the data is larger than the median, so the distribution of the data is </a:t>
            </a:r>
            <a:r>
              <a:rPr lang="en-US" b="1" dirty="0">
                <a:solidFill>
                  <a:srgbClr val="ACA73B"/>
                </a:solidFill>
              </a:rPr>
              <a:t>right-skewed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b="1" dirty="0">
                <a:solidFill>
                  <a:srgbClr val="ACA73B"/>
                </a:solidFill>
              </a:rPr>
              <a:t>negative </a:t>
            </a:r>
            <a:r>
              <a:rPr lang="en-US" b="1" dirty="0" err="1">
                <a:solidFill>
                  <a:srgbClr val="ACA73B"/>
                </a:solidFill>
              </a:rPr>
              <a:t>skewness</a:t>
            </a:r>
            <a:r>
              <a:rPr lang="en-US" b="1" dirty="0">
                <a:solidFill>
                  <a:srgbClr val="ACA73B"/>
                </a:solidFill>
              </a:rPr>
              <a:t> </a:t>
            </a:r>
            <a:r>
              <a:rPr lang="en-US" dirty="0"/>
              <a:t>value shows that the mean of the data values is less than the median, thus the data distribution is </a:t>
            </a:r>
            <a:r>
              <a:rPr lang="en-US" b="1" dirty="0">
                <a:solidFill>
                  <a:srgbClr val="ACA73B"/>
                </a:solidFill>
              </a:rPr>
              <a:t>left-skewed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9730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Distribution of Answers and Views per </a:t>
            </a:r>
            <a:r>
              <a:rPr lang="en-US" dirty="0" smtClean="0"/>
              <a:t>Question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1110"/>
            <a:ext cx="8229600" cy="4876800"/>
          </a:xfrm>
        </p:spPr>
        <p:txBody>
          <a:bodyPr/>
          <a:lstStyle/>
          <a:p>
            <a:r>
              <a:rPr lang="en-US" sz="2000" dirty="0"/>
              <a:t>B</a:t>
            </a:r>
            <a:r>
              <a:rPr lang="en-US" sz="2000" dirty="0" smtClean="0"/>
              <a:t>oth </a:t>
            </a:r>
            <a:r>
              <a:rPr lang="en-US" sz="2000" dirty="0"/>
              <a:t>the </a:t>
            </a:r>
            <a:r>
              <a:rPr lang="en-US" sz="2000" dirty="0" smtClean="0"/>
              <a:t>number of views </a:t>
            </a:r>
            <a:r>
              <a:rPr lang="en-US" sz="2000" dirty="0"/>
              <a:t>and </a:t>
            </a:r>
            <a:r>
              <a:rPr lang="en-US" sz="2000" dirty="0" smtClean="0"/>
              <a:t>answers </a:t>
            </a:r>
            <a:r>
              <a:rPr lang="en-US" sz="2000" dirty="0"/>
              <a:t>have </a:t>
            </a:r>
            <a:r>
              <a:rPr lang="en-US" sz="2000" b="1" dirty="0">
                <a:solidFill>
                  <a:srgbClr val="ACA73B"/>
                </a:solidFill>
              </a:rPr>
              <a:t>positive values</a:t>
            </a:r>
            <a:r>
              <a:rPr lang="en-US" sz="2000" dirty="0"/>
              <a:t> which means they both have </a:t>
            </a:r>
            <a:r>
              <a:rPr lang="en-US" sz="2000" b="1" dirty="0">
                <a:solidFill>
                  <a:srgbClr val="ACA73B"/>
                </a:solidFill>
              </a:rPr>
              <a:t>right-skewed </a:t>
            </a:r>
            <a:r>
              <a:rPr lang="en-US" sz="2000" b="1" dirty="0" smtClean="0">
                <a:solidFill>
                  <a:srgbClr val="ACA73B"/>
                </a:solidFill>
              </a:rPr>
              <a:t>distribution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We plot a </a:t>
            </a:r>
            <a:r>
              <a:rPr lang="en-US" sz="2000" b="1" dirty="0">
                <a:solidFill>
                  <a:srgbClr val="ACA73B"/>
                </a:solidFill>
              </a:rPr>
              <a:t>Q-Q distribution </a:t>
            </a:r>
            <a:r>
              <a:rPr lang="en-US" sz="2000" dirty="0"/>
              <a:t>for </a:t>
            </a:r>
            <a:r>
              <a:rPr lang="en-US" sz="2000" dirty="0" smtClean="0"/>
              <a:t>number of answers and views to </a:t>
            </a:r>
            <a:r>
              <a:rPr lang="en-US" sz="2000" dirty="0"/>
              <a:t>make sure that our results are correct and that both distributions are not normal.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674" y="2589642"/>
            <a:ext cx="4036489" cy="655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" y="2589642"/>
            <a:ext cx="3879478" cy="666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2" y="4236390"/>
            <a:ext cx="3327400" cy="2108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736" y="4237595"/>
            <a:ext cx="3153064" cy="21072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30403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The Q-Q plot for </a:t>
            </a:r>
            <a:r>
              <a:rPr lang="en-US" dirty="0" smtClean="0"/>
              <a:t>number of answers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36391" y="628092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The Q-Q plot for </a:t>
            </a:r>
            <a:r>
              <a:rPr lang="en-US" dirty="0" smtClean="0"/>
              <a:t>number of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2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Distribution of Answers and Views per </a:t>
            </a:r>
            <a:r>
              <a:rPr lang="en-US" dirty="0" smtClean="0"/>
              <a:t>Question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382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Second, </a:t>
            </a:r>
            <a:r>
              <a:rPr lang="en-US" sz="2000" b="1" dirty="0" smtClean="0">
                <a:solidFill>
                  <a:srgbClr val="FF6600"/>
                </a:solidFill>
              </a:rPr>
              <a:t>Kurtosis test</a:t>
            </a:r>
            <a:r>
              <a:rPr lang="en-US" sz="2000" dirty="0" smtClean="0"/>
              <a:t>, </a:t>
            </a:r>
            <a:r>
              <a:rPr lang="en-US" sz="2000" dirty="0"/>
              <a:t>which is used as a measure of </a:t>
            </a:r>
            <a:r>
              <a:rPr lang="en-US" sz="2000" dirty="0" err="1"/>
              <a:t>peakedness</a:t>
            </a:r>
            <a:r>
              <a:rPr lang="en-US" sz="2000" dirty="0"/>
              <a:t> (or flatness). </a:t>
            </a:r>
            <a:endParaRPr lang="en-US" sz="2000" dirty="0" smtClean="0"/>
          </a:p>
          <a:p>
            <a:r>
              <a:rPr lang="en-US" sz="2000" dirty="0" smtClean="0"/>
              <a:t>A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positive kurtosis </a:t>
            </a:r>
            <a:r>
              <a:rPr lang="en-US" sz="2000" dirty="0"/>
              <a:t>indicates a peaked distribution and </a:t>
            </a:r>
            <a:r>
              <a:rPr lang="en-US" sz="2000" dirty="0" smtClean="0"/>
              <a:t>a </a:t>
            </a:r>
            <a:r>
              <a:rPr lang="en-US" sz="2000" b="1" dirty="0">
                <a:solidFill>
                  <a:srgbClr val="ACA73B"/>
                </a:solidFill>
              </a:rPr>
              <a:t>negative kurtosis</a:t>
            </a:r>
            <a:r>
              <a:rPr lang="en-US" sz="2000" dirty="0"/>
              <a:t> indicates a flat distribution. </a:t>
            </a:r>
            <a:endParaRPr lang="en-US" sz="2000" dirty="0" smtClean="0"/>
          </a:p>
          <a:p>
            <a:r>
              <a:rPr lang="en-US" sz="2000" dirty="0"/>
              <a:t>B</a:t>
            </a:r>
            <a:r>
              <a:rPr lang="en-US" sz="2000" dirty="0" smtClean="0"/>
              <a:t>oth have </a:t>
            </a:r>
            <a:r>
              <a:rPr lang="en-US" sz="2000" dirty="0"/>
              <a:t>a positive kurtosis, which means that both have </a:t>
            </a:r>
            <a:r>
              <a:rPr lang="en-US" sz="2000" b="1" dirty="0">
                <a:solidFill>
                  <a:srgbClr val="ACA73B"/>
                </a:solidFill>
              </a:rPr>
              <a:t>peaked </a:t>
            </a:r>
            <a:r>
              <a:rPr lang="en-US" sz="2000" b="1" dirty="0" smtClean="0">
                <a:solidFill>
                  <a:srgbClr val="ACA73B"/>
                </a:solidFill>
              </a:rPr>
              <a:t>distributions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make sure from the results we check the histogram </a:t>
            </a:r>
            <a:r>
              <a:rPr lang="en-US" sz="2000" dirty="0" smtClean="0"/>
              <a:t>of the two attributes; there is high peak (not normal)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79" y="3725954"/>
            <a:ext cx="3446421" cy="619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063" y="3707719"/>
            <a:ext cx="3337010" cy="6382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77" y="5214560"/>
            <a:ext cx="3258169" cy="15048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08" y="5110787"/>
            <a:ext cx="3243558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4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Distribution of Answers and Views per </a:t>
            </a:r>
            <a:r>
              <a:rPr lang="en-US" dirty="0" smtClean="0"/>
              <a:t>Question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1837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Finally, </a:t>
            </a:r>
            <a:r>
              <a:rPr lang="en-US" sz="2000" b="1" dirty="0">
                <a:solidFill>
                  <a:srgbClr val="FF6600"/>
                </a:solidFill>
              </a:rPr>
              <a:t>Anderson-Darling normality </a:t>
            </a:r>
            <a:r>
              <a:rPr lang="en-US" sz="2000" b="1" dirty="0" smtClean="0">
                <a:solidFill>
                  <a:srgbClr val="FF6600"/>
                </a:solidFill>
              </a:rPr>
              <a:t>test</a:t>
            </a:r>
            <a:r>
              <a:rPr lang="en-US" sz="2000" dirty="0" smtClean="0"/>
              <a:t>, to </a:t>
            </a:r>
            <a:r>
              <a:rPr lang="en-US" sz="2000" dirty="0"/>
              <a:t>check if </a:t>
            </a:r>
            <a:r>
              <a:rPr lang="en-US" sz="2000" dirty="0" smtClean="0"/>
              <a:t>number of views </a:t>
            </a:r>
            <a:r>
              <a:rPr lang="en-US" sz="2000" dirty="0"/>
              <a:t>and </a:t>
            </a:r>
            <a:r>
              <a:rPr lang="en-US" sz="2000" dirty="0" smtClean="0"/>
              <a:t>answers </a:t>
            </a:r>
            <a:r>
              <a:rPr lang="en-US" sz="2000" dirty="0">
                <a:solidFill>
                  <a:srgbClr val="ACA73B"/>
                </a:solidFill>
              </a:rPr>
              <a:t>do not </a:t>
            </a:r>
            <a:r>
              <a:rPr lang="en-US" sz="2000" dirty="0"/>
              <a:t>have a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normal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distribution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If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ACA73B"/>
                </a:solidFill>
              </a:rPr>
              <a:t>p-value &gt; = 0.05 </a:t>
            </a:r>
            <a:r>
              <a:rPr lang="en-US" sz="2000" dirty="0"/>
              <a:t>then the data has normal distribution otherwise not normal. </a:t>
            </a:r>
            <a:endParaRPr lang="en-US" sz="2000" dirty="0" smtClean="0"/>
          </a:p>
          <a:p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distributions of </a:t>
            </a:r>
            <a:r>
              <a:rPr lang="en-US" sz="2000" dirty="0" smtClean="0"/>
              <a:t>number of answers and views in </a:t>
            </a:r>
            <a:r>
              <a:rPr lang="en-US" sz="2000" dirty="0"/>
              <a:t>questions don’t have a normal distribution.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7" y="4217555"/>
            <a:ext cx="2770632" cy="1125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36" y="4207803"/>
            <a:ext cx="2915471" cy="11377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1201" y="5276275"/>
            <a:ext cx="3655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p-value of </a:t>
            </a:r>
            <a:r>
              <a:rPr lang="en-US" dirty="0" smtClean="0"/>
              <a:t>number of views </a:t>
            </a:r>
            <a:r>
              <a:rPr lang="en-US" dirty="0"/>
              <a:t>&lt; 0.05 </a:t>
            </a:r>
          </a:p>
        </p:txBody>
      </p:sp>
      <p:sp>
        <p:nvSpPr>
          <p:cNvPr id="8" name="Rectangle 7"/>
          <p:cNvSpPr/>
          <p:nvPr/>
        </p:nvSpPr>
        <p:spPr>
          <a:xfrm>
            <a:off x="4764532" y="5276275"/>
            <a:ext cx="3937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p-value of </a:t>
            </a:r>
            <a:r>
              <a:rPr lang="en-US" dirty="0" smtClean="0"/>
              <a:t>number of answers </a:t>
            </a:r>
            <a:r>
              <a:rPr lang="en-US" dirty="0"/>
              <a:t>&lt; 0.05 </a:t>
            </a:r>
          </a:p>
        </p:txBody>
      </p:sp>
    </p:spTree>
    <p:extLst>
      <p:ext uri="{BB962C8B-B14F-4D97-AF65-F5344CB8AC3E}">
        <p14:creationId xmlns:p14="http://schemas.microsoft.com/office/powerpoint/2010/main" val="321878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533400"/>
            <a:ext cx="8913091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Distribution of number of comments per question and </a:t>
            </a:r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/>
          <a:lstStyle/>
          <a:p>
            <a:pPr defTabSz="457200">
              <a:spcBef>
                <a:spcPts val="0"/>
              </a:spcBef>
              <a:buClrTx/>
              <a:buSzTx/>
              <a:defRPr/>
            </a:pPr>
            <a:r>
              <a:rPr lang="en-US" dirty="0"/>
              <a:t>We plotted the distribution for both </a:t>
            </a:r>
            <a:r>
              <a:rPr lang="en-US" dirty="0" err="1" smtClean="0"/>
              <a:t>comment_count</a:t>
            </a:r>
            <a:r>
              <a:rPr lang="en-US" dirty="0" smtClean="0"/>
              <a:t> for questions and </a:t>
            </a:r>
            <a:r>
              <a:rPr lang="en-US" dirty="0" err="1" smtClean="0"/>
              <a:t>comment_count</a:t>
            </a:r>
            <a:r>
              <a:rPr lang="en-US" dirty="0" smtClean="0"/>
              <a:t> for answers</a:t>
            </a:r>
            <a:endParaRPr lang="en-US" dirty="0"/>
          </a:p>
          <a:p>
            <a:r>
              <a:rPr lang="en-US" dirty="0"/>
              <a:t>We would say that they have the same type of distributions.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367" y="5839613"/>
            <a:ext cx="351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distribution </a:t>
            </a:r>
            <a:r>
              <a:rPr lang="en-US" dirty="0"/>
              <a:t>for </a:t>
            </a:r>
            <a:r>
              <a:rPr lang="en-US" dirty="0" smtClean="0"/>
              <a:t>number of comments/question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56667" y="5839613"/>
            <a:ext cx="3769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distribution </a:t>
            </a:r>
            <a:r>
              <a:rPr lang="en-US" dirty="0"/>
              <a:t>for number of comments</a:t>
            </a:r>
            <a:r>
              <a:rPr lang="en-US" dirty="0" smtClean="0"/>
              <a:t>/answer</a:t>
            </a:r>
            <a:endParaRPr lang="en-US" dirty="0"/>
          </a:p>
        </p:txBody>
      </p:sp>
      <p:pic>
        <p:nvPicPr>
          <p:cNvPr id="4" name="Picture 3" descr="Screen Shot 2015-11-17 at 12.09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7" y="3366753"/>
            <a:ext cx="3310467" cy="2299065"/>
          </a:xfrm>
          <a:prstGeom prst="rect">
            <a:avLst/>
          </a:prstGeom>
        </p:spPr>
      </p:pic>
      <p:pic>
        <p:nvPicPr>
          <p:cNvPr id="8" name="Picture 7" descr="Screen Shot 2015-11-17 at 1.44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61" y="3472588"/>
            <a:ext cx="3663960" cy="229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6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533400"/>
            <a:ext cx="891309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number of comments per question and </a:t>
            </a:r>
            <a:r>
              <a:rPr lang="en-US" dirty="0" smtClean="0"/>
              <a:t>answer(Cont.)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find the type of </a:t>
            </a:r>
            <a:r>
              <a:rPr lang="en-US" dirty="0" smtClean="0"/>
              <a:t>distribution, we used function </a:t>
            </a:r>
            <a:r>
              <a:rPr lang="en-US" b="1" dirty="0" err="1">
                <a:solidFill>
                  <a:srgbClr val="ACA73B"/>
                </a:solidFill>
              </a:rPr>
              <a:t>fitdistr</a:t>
            </a:r>
            <a:r>
              <a:rPr lang="en-US" b="1" dirty="0">
                <a:solidFill>
                  <a:srgbClr val="ACA73B"/>
                </a:solidFill>
              </a:rPr>
              <a:t> (data, distribution name</a:t>
            </a:r>
            <a:r>
              <a:rPr lang="en-US" b="1" dirty="0" smtClean="0">
                <a:solidFill>
                  <a:srgbClr val="ACA73B"/>
                </a:solidFill>
              </a:rPr>
              <a:t>) </a:t>
            </a:r>
            <a:r>
              <a:rPr lang="en-US" dirty="0" smtClean="0"/>
              <a:t>in R</a:t>
            </a:r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found that both follow </a:t>
            </a:r>
            <a:r>
              <a:rPr lang="en-US" b="1" dirty="0">
                <a:solidFill>
                  <a:srgbClr val="ACA73B"/>
                </a:solidFill>
              </a:rPr>
              <a:t>exponential </a:t>
            </a:r>
            <a:r>
              <a:rPr lang="en-US" b="1" dirty="0" smtClean="0">
                <a:solidFill>
                  <a:srgbClr val="ACA73B"/>
                </a:solidFill>
              </a:rPr>
              <a:t>distribution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73" y="3093802"/>
            <a:ext cx="3132216" cy="1525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21" y="3093802"/>
            <a:ext cx="3148445" cy="15093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1384" y="4573152"/>
            <a:ext cx="3514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Finding the best fit distribution for </a:t>
            </a:r>
            <a:r>
              <a:rPr lang="en-US" dirty="0" smtClean="0"/>
              <a:t>number of comments/question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60720" y="4538409"/>
            <a:ext cx="4179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Finding the best fit distribution for number of comments</a:t>
            </a:r>
            <a:r>
              <a:rPr lang="en-US" dirty="0" smtClean="0"/>
              <a:t>/answer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37954" y="4149711"/>
            <a:ext cx="669636" cy="346364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58032" y="4090441"/>
            <a:ext cx="669636" cy="346364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2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533400"/>
            <a:ext cx="891309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number of comments per question and answer 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>
            <a:normAutofit/>
          </a:bodyPr>
          <a:lstStyle/>
          <a:p>
            <a:r>
              <a:rPr lang="en-US" sz="2200" dirty="0"/>
              <a:t>First, </a:t>
            </a:r>
            <a:r>
              <a:rPr lang="en-US" sz="2200" b="1" dirty="0" smtClean="0">
                <a:solidFill>
                  <a:srgbClr val="FF6600"/>
                </a:solidFill>
              </a:rPr>
              <a:t>the </a:t>
            </a:r>
            <a:r>
              <a:rPr lang="en-US" sz="2200" b="1" dirty="0" err="1" smtClean="0">
                <a:solidFill>
                  <a:srgbClr val="FF6600"/>
                </a:solidFill>
              </a:rPr>
              <a:t>skewness</a:t>
            </a:r>
            <a:r>
              <a:rPr lang="en-US" sz="2200" b="1" dirty="0" smtClean="0">
                <a:solidFill>
                  <a:srgbClr val="FF6600"/>
                </a:solidFill>
              </a:rPr>
              <a:t> test: </a:t>
            </a:r>
          </a:p>
          <a:p>
            <a:pPr lvl="1"/>
            <a:r>
              <a:rPr lang="en-US" sz="2200" dirty="0" smtClean="0">
                <a:solidFill>
                  <a:schemeClr val="accent3"/>
                </a:solidFill>
              </a:rPr>
              <a:t>Both </a:t>
            </a:r>
            <a:r>
              <a:rPr lang="en-US" sz="2200" dirty="0">
                <a:solidFill>
                  <a:schemeClr val="accent3"/>
                </a:solidFill>
              </a:rPr>
              <a:t>have a 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positive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</a:rPr>
              <a:t>skewness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accent3"/>
                </a:solidFill>
              </a:rPr>
              <a:t>value, so both are having </a:t>
            </a:r>
            <a:r>
              <a:rPr lang="en-US" sz="2200" b="1" dirty="0">
                <a:solidFill>
                  <a:srgbClr val="ACA73B"/>
                </a:solidFill>
              </a:rPr>
              <a:t>right skewed </a:t>
            </a:r>
            <a:r>
              <a:rPr lang="en-US" sz="2200" b="1" dirty="0" smtClean="0">
                <a:solidFill>
                  <a:srgbClr val="ACA73B"/>
                </a:solidFill>
              </a:rPr>
              <a:t>distributions</a:t>
            </a:r>
            <a:r>
              <a:rPr lang="en-US" sz="2200" dirty="0" smtClean="0">
                <a:solidFill>
                  <a:schemeClr val="accent3"/>
                </a:solidFill>
              </a:rPr>
              <a:t>.</a:t>
            </a:r>
            <a:endParaRPr lang="en-US" sz="2200" dirty="0">
              <a:solidFill>
                <a:schemeClr val="accent3"/>
              </a:solidFill>
            </a:endParaRPr>
          </a:p>
          <a:p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For proving they don</a:t>
            </a:r>
            <a:r>
              <a:rPr lang="fr-FR" sz="2200" dirty="0" smtClean="0"/>
              <a:t>’</a:t>
            </a:r>
            <a:r>
              <a:rPr lang="en-US" sz="2200" dirty="0" smtClean="0"/>
              <a:t>t follow normal distribution, we </a:t>
            </a:r>
            <a:r>
              <a:rPr lang="en-US" sz="2200" dirty="0"/>
              <a:t>plot Q-Q </a:t>
            </a:r>
            <a:r>
              <a:rPr lang="en-US" sz="2200" dirty="0" smtClean="0"/>
              <a:t>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15" y="2926256"/>
            <a:ext cx="3091977" cy="538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22" y="2905625"/>
            <a:ext cx="2834667" cy="57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3" y="4433454"/>
            <a:ext cx="3140889" cy="19742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480" y="4343714"/>
            <a:ext cx="3275499" cy="20640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" y="6362793"/>
            <a:ext cx="4672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Q-Q plot for </a:t>
            </a:r>
            <a:r>
              <a:rPr lang="en-US" sz="1400" dirty="0" smtClean="0"/>
              <a:t>number of comments/question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4572000" y="633970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/>
              <a:t>The Q-Q plot for </a:t>
            </a:r>
            <a:r>
              <a:rPr lang="en-US" sz="1400" dirty="0" smtClean="0"/>
              <a:t>number of comments/answer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9678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533400"/>
            <a:ext cx="891309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number of comments per question and answer 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Second, </a:t>
            </a:r>
            <a:r>
              <a:rPr lang="en-US" sz="2000" b="1" dirty="0" smtClean="0">
                <a:solidFill>
                  <a:srgbClr val="FF6600"/>
                </a:solidFill>
              </a:rPr>
              <a:t>Kurtosis test</a:t>
            </a:r>
            <a:r>
              <a:rPr lang="en-US" sz="2000" dirty="0"/>
              <a:t>: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They both have a </a:t>
            </a:r>
            <a:r>
              <a:rPr lang="en-US" dirty="0">
                <a:solidFill>
                  <a:schemeClr val="accent3"/>
                </a:solidFill>
              </a:rPr>
              <a:t>positive </a:t>
            </a:r>
            <a:r>
              <a:rPr lang="en-US" dirty="0" smtClean="0">
                <a:solidFill>
                  <a:schemeClr val="accent3"/>
                </a:solidFill>
              </a:rPr>
              <a:t>values which implies </a:t>
            </a:r>
            <a:r>
              <a:rPr lang="en-US" dirty="0">
                <a:solidFill>
                  <a:schemeClr val="accent3"/>
                </a:solidFill>
              </a:rPr>
              <a:t>that both have peaked distributions. </a:t>
            </a:r>
            <a:endParaRPr lang="en-US" dirty="0" smtClean="0">
              <a:solidFill>
                <a:schemeClr val="accent3"/>
              </a:solidFill>
            </a:endParaRP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The histogram proved that too, both have high peak.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9" y="2832660"/>
            <a:ext cx="2765102" cy="51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473" y="2849418"/>
            <a:ext cx="2798618" cy="502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09" y="4109321"/>
            <a:ext cx="3094626" cy="19456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379" y="4038347"/>
            <a:ext cx="3171226" cy="199159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15637" y="608777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/>
              <a:t>Histogram of </a:t>
            </a:r>
            <a:r>
              <a:rPr lang="en-US" sz="1400" dirty="0" smtClean="0"/>
              <a:t>number of comments/question 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4430890" y="608638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/>
              <a:t>Histogram of number of comments</a:t>
            </a:r>
            <a:r>
              <a:rPr lang="en-US" sz="1400" dirty="0" smtClean="0"/>
              <a:t>/answer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37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7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Stack Overflow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ACA73B"/>
                </a:solidFill>
              </a:rPr>
              <a:t>SO</a:t>
            </a:r>
            <a:r>
              <a:rPr lang="en-US" dirty="0" smtClean="0"/>
              <a:t>) is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dirty="0"/>
              <a:t>question</a:t>
            </a:r>
            <a:r>
              <a:rPr lang="en-US" dirty="0"/>
              <a:t> and </a:t>
            </a:r>
            <a:r>
              <a:rPr lang="en-US" b="1" dirty="0"/>
              <a:t>answer site </a:t>
            </a:r>
            <a:r>
              <a:rPr lang="en-US" dirty="0"/>
              <a:t>for professional and enthusiast programmers. </a:t>
            </a:r>
            <a:endParaRPr lang="en-US" dirty="0" smtClean="0"/>
          </a:p>
          <a:p>
            <a:r>
              <a:rPr lang="en-US" dirty="0" smtClean="0"/>
              <a:t>It discourages </a:t>
            </a:r>
            <a:r>
              <a:rPr lang="en-US" b="1" dirty="0"/>
              <a:t>opinion</a:t>
            </a:r>
            <a:r>
              <a:rPr lang="en-US" dirty="0"/>
              <a:t> based questions that are likely to generate </a:t>
            </a:r>
            <a:r>
              <a:rPr lang="en-US" b="1" dirty="0"/>
              <a:t>discussions</a:t>
            </a:r>
            <a:r>
              <a:rPr lang="en-US" dirty="0"/>
              <a:t> rather than objective answers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system works as follows: </a:t>
            </a:r>
          </a:p>
          <a:p>
            <a:pPr lvl="1"/>
            <a:r>
              <a:rPr lang="en-US" b="1" dirty="0" smtClean="0">
                <a:solidFill>
                  <a:schemeClr val="accent3"/>
                </a:solidFill>
              </a:rPr>
              <a:t>Questions:</a:t>
            </a:r>
          </a:p>
          <a:p>
            <a:pPr lvl="2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That do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meet the community’s criteria will be down voted and may be removed by moderators. 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tagged by the asker as being related to at least one and up to five topics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1"/>
            <a:r>
              <a:rPr lang="en-US" b="1" dirty="0" smtClean="0">
                <a:solidFill>
                  <a:srgbClr val="726056"/>
                </a:solidFill>
              </a:rPr>
              <a:t>Answers</a:t>
            </a:r>
            <a:r>
              <a:rPr lang="en-US" dirty="0" smtClean="0">
                <a:solidFill>
                  <a:srgbClr val="726056"/>
                </a:solidFill>
              </a:rPr>
              <a:t>:</a:t>
            </a:r>
          </a:p>
          <a:p>
            <a:pPr lvl="2"/>
            <a:r>
              <a:rPr lang="en-US" dirty="0">
                <a:solidFill>
                  <a:srgbClr val="8A8AA3"/>
                </a:solidFill>
              </a:rPr>
              <a:t>A</a:t>
            </a:r>
            <a:r>
              <a:rPr lang="en-US" dirty="0" smtClean="0">
                <a:solidFill>
                  <a:srgbClr val="8A8AA3"/>
                </a:solidFill>
              </a:rPr>
              <a:t>ccumulate </a:t>
            </a:r>
            <a:r>
              <a:rPr lang="en-US" dirty="0">
                <a:solidFill>
                  <a:srgbClr val="8A8AA3"/>
                </a:solidFill>
              </a:rPr>
              <a:t>votes and can also be accepted by the original question asker independently of how many up or down votes it has accumulated</a:t>
            </a:r>
            <a:r>
              <a:rPr lang="en-US" dirty="0">
                <a:solidFill>
                  <a:srgbClr val="726056"/>
                </a:solidFill>
              </a:rPr>
              <a:t>. </a:t>
            </a:r>
          </a:p>
          <a:p>
            <a:pPr lvl="1"/>
            <a:r>
              <a:rPr lang="en-US" b="1" dirty="0" smtClean="0">
                <a:solidFill>
                  <a:srgbClr val="726056"/>
                </a:solidFill>
              </a:rPr>
              <a:t>Users:</a:t>
            </a:r>
          </a:p>
          <a:p>
            <a:pPr lvl="2"/>
            <a:r>
              <a:rPr lang="en-US" dirty="0" smtClean="0">
                <a:solidFill>
                  <a:srgbClr val="8A8AA3"/>
                </a:solidFill>
              </a:rPr>
              <a:t>They </a:t>
            </a:r>
            <a:r>
              <a:rPr lang="en-US" dirty="0">
                <a:solidFill>
                  <a:srgbClr val="8A8AA3"/>
                </a:solidFill>
              </a:rPr>
              <a:t>gain reputation points when their questions and answers are </a:t>
            </a:r>
            <a:r>
              <a:rPr lang="en-US" dirty="0" err="1">
                <a:solidFill>
                  <a:srgbClr val="8A8AA3"/>
                </a:solidFill>
              </a:rPr>
              <a:t>upvoted</a:t>
            </a:r>
            <a:r>
              <a:rPr lang="en-US" dirty="0">
                <a:solidFill>
                  <a:srgbClr val="8A8AA3"/>
                </a:solidFill>
              </a:rPr>
              <a:t>. </a:t>
            </a:r>
          </a:p>
          <a:p>
            <a:pPr lvl="2"/>
            <a:r>
              <a:rPr lang="en-US" dirty="0">
                <a:solidFill>
                  <a:srgbClr val="8A8AA3"/>
                </a:solidFill>
              </a:rPr>
              <a:t>As users gain reputation they gain more and more privileges until they become site moderators. </a:t>
            </a:r>
          </a:p>
          <a:p>
            <a:pPr lvl="1"/>
            <a:endParaRPr lang="en-US" dirty="0" smtClean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508000"/>
            <a:ext cx="1016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88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09" y="533400"/>
            <a:ext cx="891309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number of comments per question and answer 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Finally, </a:t>
            </a:r>
            <a:r>
              <a:rPr lang="en-US" sz="2000" b="1" dirty="0" smtClean="0">
                <a:solidFill>
                  <a:srgbClr val="FF6600"/>
                </a:solidFill>
              </a:rPr>
              <a:t>Anderson</a:t>
            </a:r>
            <a:r>
              <a:rPr lang="en-US" sz="2000" b="1" dirty="0">
                <a:solidFill>
                  <a:srgbClr val="FF6600"/>
                </a:solidFill>
              </a:rPr>
              <a:t>-Darling normality </a:t>
            </a:r>
            <a:r>
              <a:rPr lang="en-US" sz="2000" b="1" dirty="0" smtClean="0">
                <a:solidFill>
                  <a:srgbClr val="FF6600"/>
                </a:solidFill>
              </a:rPr>
              <a:t>test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>
                <a:solidFill>
                  <a:srgbClr val="726056"/>
                </a:solidFill>
              </a:rPr>
              <a:t>The</a:t>
            </a:r>
            <a:r>
              <a:rPr lang="en-US" sz="1600" dirty="0" smtClean="0"/>
              <a:t> 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>values </a:t>
            </a:r>
            <a:r>
              <a:rPr lang="en-US" sz="1600" dirty="0" smtClean="0">
                <a:solidFill>
                  <a:schemeClr val="accent3"/>
                </a:solidFill>
              </a:rPr>
              <a:t>are less </a:t>
            </a:r>
            <a:r>
              <a:rPr lang="en-US" sz="1600" dirty="0">
                <a:solidFill>
                  <a:schemeClr val="accent3"/>
                </a:solidFill>
              </a:rPr>
              <a:t>than </a:t>
            </a:r>
            <a:r>
              <a:rPr lang="en-US" sz="1600" dirty="0" smtClean="0">
                <a:solidFill>
                  <a:schemeClr val="accent3"/>
                </a:solidFill>
              </a:rPr>
              <a:t>0.05 </a:t>
            </a:r>
            <a:r>
              <a:rPr lang="en-US" sz="1600" dirty="0">
                <a:solidFill>
                  <a:schemeClr val="accent3"/>
                </a:solidFill>
              </a:rPr>
              <a:t>that means that both don’t have normal distributions.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8" y="3107696"/>
            <a:ext cx="2871105" cy="1200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759" y="3090295"/>
            <a:ext cx="2888507" cy="12180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9426" y="434197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p-value of </a:t>
            </a:r>
            <a:r>
              <a:rPr lang="en-US" sz="1600" dirty="0" smtClean="0"/>
              <a:t>number of comments/question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681426" y="434197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p-value of </a:t>
            </a:r>
            <a:r>
              <a:rPr lang="en-US" sz="1600" dirty="0" smtClean="0"/>
              <a:t>number of comments/answer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753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0986"/>
            <a:ext cx="8229600" cy="990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Distribution </a:t>
            </a:r>
            <a:r>
              <a:rPr lang="en-US" sz="3200" dirty="0"/>
              <a:t>of the reputation of the owner and the score for questions, comments, and </a:t>
            </a:r>
            <a:r>
              <a:rPr lang="en-US" sz="3200" dirty="0" smtClean="0"/>
              <a:t>answers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1293"/>
            <a:ext cx="8229600" cy="4876800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 smtClean="0"/>
              <a:t>best analysis, </a:t>
            </a:r>
            <a:r>
              <a:rPr lang="en-US" dirty="0"/>
              <a:t>we divided this section into three subsections: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726056"/>
                </a:solidFill>
              </a:rPr>
              <a:t>distribution </a:t>
            </a:r>
            <a:r>
              <a:rPr lang="en-US" dirty="0">
                <a:solidFill>
                  <a:srgbClr val="726056"/>
                </a:solidFill>
              </a:rPr>
              <a:t>of user reputation </a:t>
            </a:r>
            <a:r>
              <a:rPr lang="en-US" dirty="0" smtClean="0">
                <a:solidFill>
                  <a:srgbClr val="726056"/>
                </a:solidFill>
              </a:rPr>
              <a:t>and </a:t>
            </a:r>
            <a:r>
              <a:rPr lang="en-US" dirty="0">
                <a:solidFill>
                  <a:srgbClr val="726056"/>
                </a:solidFill>
              </a:rPr>
              <a:t>score in </a:t>
            </a:r>
            <a:r>
              <a:rPr lang="en-US" dirty="0" smtClean="0">
                <a:solidFill>
                  <a:srgbClr val="726056"/>
                </a:solidFill>
              </a:rPr>
              <a:t>questions</a:t>
            </a:r>
          </a:p>
          <a:p>
            <a:pPr lvl="1"/>
            <a:r>
              <a:rPr lang="en-US" dirty="0" smtClean="0">
                <a:solidFill>
                  <a:srgbClr val="726056"/>
                </a:solidFill>
              </a:rPr>
              <a:t>distribution </a:t>
            </a:r>
            <a:r>
              <a:rPr lang="en-US" dirty="0">
                <a:solidFill>
                  <a:srgbClr val="726056"/>
                </a:solidFill>
              </a:rPr>
              <a:t>of user reputation </a:t>
            </a:r>
            <a:r>
              <a:rPr lang="en-US" dirty="0" smtClean="0">
                <a:solidFill>
                  <a:srgbClr val="726056"/>
                </a:solidFill>
              </a:rPr>
              <a:t>and </a:t>
            </a:r>
            <a:r>
              <a:rPr lang="en-US" dirty="0">
                <a:solidFill>
                  <a:srgbClr val="726056"/>
                </a:solidFill>
              </a:rPr>
              <a:t>score in </a:t>
            </a:r>
            <a:r>
              <a:rPr lang="en-US" dirty="0" smtClean="0">
                <a:solidFill>
                  <a:srgbClr val="726056"/>
                </a:solidFill>
              </a:rPr>
              <a:t>answers</a:t>
            </a:r>
          </a:p>
          <a:p>
            <a:pPr lvl="1"/>
            <a:r>
              <a:rPr lang="en-US" dirty="0" smtClean="0">
                <a:solidFill>
                  <a:srgbClr val="726056"/>
                </a:solidFill>
              </a:rPr>
              <a:t>distribution </a:t>
            </a:r>
            <a:r>
              <a:rPr lang="en-US" dirty="0">
                <a:solidFill>
                  <a:srgbClr val="726056"/>
                </a:solidFill>
              </a:rPr>
              <a:t>of user reputation </a:t>
            </a:r>
            <a:r>
              <a:rPr lang="en-US" dirty="0" smtClean="0">
                <a:solidFill>
                  <a:srgbClr val="726056"/>
                </a:solidFill>
              </a:rPr>
              <a:t>and </a:t>
            </a:r>
            <a:r>
              <a:rPr lang="en-US" dirty="0">
                <a:solidFill>
                  <a:srgbClr val="726056"/>
                </a:solidFill>
              </a:rPr>
              <a:t>score in </a:t>
            </a:r>
            <a:r>
              <a:rPr lang="en-US" dirty="0" smtClean="0">
                <a:solidFill>
                  <a:srgbClr val="726056"/>
                </a:solidFill>
              </a:rPr>
              <a:t>comments</a:t>
            </a:r>
            <a:endParaRPr lang="en-US" dirty="0">
              <a:solidFill>
                <a:srgbClr val="726056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8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Distribution </a:t>
            </a:r>
            <a:r>
              <a:rPr lang="en-US" dirty="0"/>
              <a:t>of user reputation </a:t>
            </a:r>
            <a:r>
              <a:rPr lang="en-US" dirty="0" smtClean="0"/>
              <a:t>and score </a:t>
            </a:r>
            <a:r>
              <a:rPr lang="en-US" dirty="0"/>
              <a:t>in </a:t>
            </a: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lotting them individually.</a:t>
            </a:r>
          </a:p>
          <a:p>
            <a:r>
              <a:rPr lang="en-US" dirty="0" smtClean="0"/>
              <a:t>Plot </a:t>
            </a:r>
            <a:r>
              <a:rPr lang="en-US" dirty="0"/>
              <a:t>the distribution of user reputation </a:t>
            </a:r>
            <a:r>
              <a:rPr lang="en-US" dirty="0" smtClean="0"/>
              <a:t>and </a:t>
            </a:r>
            <a:r>
              <a:rPr lang="en-US" dirty="0"/>
              <a:t>score </a:t>
            </a:r>
            <a:r>
              <a:rPr lang="en-US" dirty="0" smtClean="0"/>
              <a:t>per question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55" y="3282755"/>
            <a:ext cx="2806384" cy="1766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18" y="3278118"/>
            <a:ext cx="2863367" cy="18091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7092" y="5062958"/>
            <a:ext cx="4167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Distribution of user </a:t>
            </a:r>
            <a:r>
              <a:rPr lang="en-US" sz="1600" dirty="0" smtClean="0"/>
              <a:t>reputation/question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4572000" y="5062958"/>
            <a:ext cx="2933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Distribution of </a:t>
            </a:r>
            <a:r>
              <a:rPr lang="en-US" sz="1600" dirty="0" smtClean="0"/>
              <a:t>score/question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7393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Distribution of user reputation and score in </a:t>
            </a:r>
            <a:r>
              <a:rPr lang="en-US" dirty="0" smtClean="0"/>
              <a:t>questions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run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badi MT Condensed Extra Bold"/>
                <a:cs typeface="Abadi MT Condensed Extra Bold"/>
              </a:rPr>
              <a:t>fitdistr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badi MT Condensed Extra Bold"/>
                <a:cs typeface="Abadi MT Condensed Extra Bold"/>
              </a:rPr>
              <a:t> (data, distribution name)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</a:t>
            </a:r>
            <a:r>
              <a:rPr lang="en-US" dirty="0"/>
              <a:t>best fit distribution of </a:t>
            </a:r>
            <a:r>
              <a:rPr lang="en-US" dirty="0" smtClean="0"/>
              <a:t>asker reputation </a:t>
            </a:r>
            <a:r>
              <a:rPr lang="en-US" dirty="0"/>
              <a:t>is </a:t>
            </a:r>
            <a:r>
              <a:rPr lang="en-US" b="1" dirty="0" smtClean="0">
                <a:solidFill>
                  <a:srgbClr val="ACA73B"/>
                </a:solidFill>
              </a:rPr>
              <a:t>lognormal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</a:t>
            </a:r>
            <a:r>
              <a:rPr lang="en-US" dirty="0"/>
              <a:t>best fit distribution of score </a:t>
            </a:r>
            <a:r>
              <a:rPr lang="en-US" dirty="0" smtClean="0"/>
              <a:t>is </a:t>
            </a:r>
            <a:r>
              <a:rPr lang="en-US" b="1" dirty="0" smtClean="0">
                <a:solidFill>
                  <a:srgbClr val="ACA73B"/>
                </a:solidFill>
              </a:rPr>
              <a:t>Cauchy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45" y="3530351"/>
            <a:ext cx="3241723" cy="16671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04" y="3539803"/>
            <a:ext cx="3488011" cy="161385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455" y="5209176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Finding the best fit distribution for </a:t>
            </a:r>
            <a:r>
              <a:rPr lang="en-US" sz="1600" dirty="0" smtClean="0"/>
              <a:t>asker reputation/question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4419427" y="5153659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Finding the best fit distribution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for score/question 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2909455" y="4800350"/>
            <a:ext cx="618651" cy="408825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86776" y="4652567"/>
            <a:ext cx="618651" cy="408825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32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Distribution of user reputation and score in questions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We performed </a:t>
            </a:r>
            <a:r>
              <a:rPr lang="en-US" sz="2000" b="1" dirty="0" err="1">
                <a:solidFill>
                  <a:srgbClr val="ACA73B"/>
                </a:solidFill>
              </a:rPr>
              <a:t>skewness</a:t>
            </a:r>
            <a:r>
              <a:rPr lang="en-US" sz="2000" b="1" dirty="0">
                <a:solidFill>
                  <a:srgbClr val="ACA73B"/>
                </a:solidFill>
              </a:rPr>
              <a:t> </a:t>
            </a:r>
            <a:r>
              <a:rPr lang="en-US" sz="2000" b="1" dirty="0" smtClean="0">
                <a:solidFill>
                  <a:srgbClr val="ACA73B"/>
                </a:solidFill>
              </a:rPr>
              <a:t>test</a:t>
            </a:r>
          </a:p>
          <a:p>
            <a:pPr lvl="1"/>
            <a:r>
              <a:rPr lang="en-US" sz="1600" dirty="0" smtClean="0">
                <a:solidFill>
                  <a:srgbClr val="726056"/>
                </a:solidFill>
              </a:rPr>
              <a:t>Both have </a:t>
            </a:r>
            <a:r>
              <a:rPr lang="en-US" sz="1600" b="1" dirty="0">
                <a:solidFill>
                  <a:srgbClr val="ACA73B"/>
                </a:solidFill>
              </a:rPr>
              <a:t>positive values</a:t>
            </a:r>
            <a:r>
              <a:rPr lang="en-US" sz="1600" dirty="0" smtClean="0"/>
              <a:t>. </a:t>
            </a:r>
            <a:r>
              <a:rPr lang="en-US" sz="1600" dirty="0" smtClean="0">
                <a:solidFill>
                  <a:srgbClr val="726056"/>
                </a:solidFill>
              </a:rPr>
              <a:t>So </a:t>
            </a:r>
            <a:r>
              <a:rPr lang="en-US" sz="1600" dirty="0">
                <a:solidFill>
                  <a:srgbClr val="726056"/>
                </a:solidFill>
              </a:rPr>
              <a:t>b</a:t>
            </a:r>
            <a:r>
              <a:rPr lang="en-US" sz="1600" dirty="0" smtClean="0">
                <a:solidFill>
                  <a:srgbClr val="726056"/>
                </a:solidFill>
              </a:rPr>
              <a:t>oth have</a:t>
            </a:r>
            <a:r>
              <a:rPr lang="en-US" sz="1600" dirty="0" smtClean="0"/>
              <a:t> </a:t>
            </a:r>
            <a:r>
              <a:rPr lang="en-US" sz="1600" b="1" dirty="0">
                <a:solidFill>
                  <a:srgbClr val="ACA73B"/>
                </a:solidFill>
              </a:rPr>
              <a:t>right skewed </a:t>
            </a:r>
            <a:r>
              <a:rPr lang="en-US" sz="1600" dirty="0">
                <a:solidFill>
                  <a:schemeClr val="accent3"/>
                </a:solidFill>
              </a:rPr>
              <a:t>distribution</a:t>
            </a:r>
            <a:r>
              <a:rPr lang="en-US" sz="1600" dirty="0"/>
              <a:t>. </a:t>
            </a:r>
            <a:endParaRPr lang="en-US" sz="16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To </a:t>
            </a:r>
            <a:r>
              <a:rPr lang="en-US" sz="2000" dirty="0"/>
              <a:t>make sure, we applied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Q-Q plot </a:t>
            </a:r>
            <a:r>
              <a:rPr lang="en-US" sz="2000" dirty="0"/>
              <a:t>for both of them. </a:t>
            </a:r>
            <a:endParaRPr lang="en-US" sz="2000" dirty="0" smtClean="0"/>
          </a:p>
          <a:p>
            <a:pPr lvl="1"/>
            <a:r>
              <a:rPr lang="en-US" sz="1600" dirty="0" smtClean="0">
                <a:solidFill>
                  <a:schemeClr val="accent3"/>
                </a:solidFill>
              </a:rPr>
              <a:t>Q</a:t>
            </a:r>
            <a:r>
              <a:rPr lang="en-US" sz="1600" dirty="0">
                <a:solidFill>
                  <a:schemeClr val="accent3"/>
                </a:solidFill>
              </a:rPr>
              <a:t>-Q plots approved what we got from </a:t>
            </a:r>
            <a:r>
              <a:rPr lang="en-US" sz="1600" dirty="0" err="1">
                <a:solidFill>
                  <a:schemeClr val="accent3"/>
                </a:solidFill>
              </a:rPr>
              <a:t>skewness</a:t>
            </a:r>
            <a:r>
              <a:rPr lang="en-US" sz="1600" dirty="0">
                <a:solidFill>
                  <a:schemeClr val="accent3"/>
                </a:solidFill>
              </a:rPr>
              <a:t> </a:t>
            </a:r>
            <a:r>
              <a:rPr lang="en-US" sz="1600" dirty="0" smtClean="0">
                <a:solidFill>
                  <a:schemeClr val="accent3"/>
                </a:solidFill>
              </a:rPr>
              <a:t>test</a:t>
            </a: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81" y="2565878"/>
            <a:ext cx="2986617" cy="511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578578"/>
            <a:ext cx="2108200" cy="463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21" y="3868859"/>
            <a:ext cx="2954481" cy="18617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336" y="3814896"/>
            <a:ext cx="3062407" cy="1915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5864" y="564998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Q-Q plot for </a:t>
            </a:r>
            <a:r>
              <a:rPr lang="en-US" sz="1600" dirty="0" smtClean="0"/>
              <a:t>asker reputation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4895273" y="5649984"/>
            <a:ext cx="37915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Q-Q plot for questions </a:t>
            </a:r>
            <a:r>
              <a:rPr lang="en-US" sz="1600" dirty="0" smtClean="0"/>
              <a:t>score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2177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Distribution of user reputation and score in questions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We performed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kurtosis 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test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>
                <a:solidFill>
                  <a:schemeClr val="accent3"/>
                </a:solidFill>
              </a:rPr>
              <a:t>Both have </a:t>
            </a:r>
            <a:r>
              <a:rPr lang="en-US" sz="1600" dirty="0">
                <a:solidFill>
                  <a:schemeClr val="accent3"/>
                </a:solidFill>
              </a:rPr>
              <a:t>positive values, that means both have peaked </a:t>
            </a:r>
            <a:r>
              <a:rPr lang="en-US" sz="1600" dirty="0" smtClean="0">
                <a:solidFill>
                  <a:schemeClr val="accent3"/>
                </a:solidFill>
              </a:rPr>
              <a:t>distributions.</a:t>
            </a:r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plot histogram to check the results of </a:t>
            </a:r>
            <a:r>
              <a:rPr lang="en-US" sz="2000" dirty="0" smtClean="0"/>
              <a:t>kurtosis. </a:t>
            </a: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8" y="2527853"/>
            <a:ext cx="2890067" cy="497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174" y="2472629"/>
            <a:ext cx="2301009" cy="5522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44" y="4176701"/>
            <a:ext cx="3072184" cy="2087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192" y="4126611"/>
            <a:ext cx="3138971" cy="21371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5019" y="6257698"/>
            <a:ext cx="28761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Histogram of </a:t>
            </a:r>
            <a:r>
              <a:rPr lang="en-US" sz="1600" dirty="0" smtClean="0"/>
              <a:t>asker reputation 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407507" y="6263783"/>
            <a:ext cx="1906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Histogram of </a:t>
            </a:r>
            <a:r>
              <a:rPr lang="en-US" sz="1600" dirty="0" smtClean="0"/>
              <a:t>score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299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Distribution </a:t>
            </a:r>
            <a:r>
              <a:rPr lang="en-US" dirty="0"/>
              <a:t>of the user reputation </a:t>
            </a:r>
            <a:r>
              <a:rPr lang="en-US" dirty="0" smtClean="0"/>
              <a:t>and score </a:t>
            </a:r>
            <a:r>
              <a:rPr lang="en-US" dirty="0"/>
              <a:t>in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plot the </a:t>
            </a:r>
            <a:r>
              <a:rPr lang="en-US" sz="2000" dirty="0"/>
              <a:t>distribution of </a:t>
            </a:r>
            <a:r>
              <a:rPr lang="en-US" sz="2000" dirty="0" smtClean="0"/>
              <a:t>user reputation and score in answers.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We </a:t>
            </a:r>
            <a:r>
              <a:rPr lang="en-US" sz="2000" dirty="0"/>
              <a:t>can conclude that the reputation and score of answers have different distributions. </a:t>
            </a:r>
            <a:endParaRPr lang="x-none" sz="2000" dirty="0" smtClean="0"/>
          </a:p>
          <a:p>
            <a:r>
              <a:rPr lang="en-US" sz="2000" dirty="0" smtClean="0"/>
              <a:t>We run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Abadi MT Condensed Extra Bold"/>
                <a:cs typeface="Abadi MT Condensed Extra Bold"/>
              </a:rPr>
              <a:t>fitdistr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badi MT Condensed Extra Bold"/>
                <a:cs typeface="Abadi MT Condensed Extra Bold"/>
              </a:rPr>
              <a:t> (data)</a:t>
            </a:r>
            <a:r>
              <a:rPr lang="en-US" sz="2000" dirty="0" smtClean="0"/>
              <a:t>, we found user reputation </a:t>
            </a:r>
            <a:r>
              <a:rPr lang="en-US" sz="2000" dirty="0"/>
              <a:t>follows the </a:t>
            </a:r>
            <a:r>
              <a:rPr lang="en-US" sz="2000" b="1" dirty="0" err="1">
                <a:solidFill>
                  <a:srgbClr val="ACA73B"/>
                </a:solidFill>
              </a:rPr>
              <a:t>Weibull</a:t>
            </a:r>
            <a:r>
              <a:rPr lang="en-US" sz="2000" b="1" dirty="0">
                <a:solidFill>
                  <a:srgbClr val="ACA73B"/>
                </a:solidFill>
              </a:rPr>
              <a:t> distribution</a:t>
            </a:r>
            <a:r>
              <a:rPr lang="en-US" sz="2000" dirty="0"/>
              <a:t>, and answer score follows the </a:t>
            </a:r>
            <a:r>
              <a:rPr lang="en-US" sz="2000" b="1" dirty="0">
                <a:solidFill>
                  <a:srgbClr val="ACA73B"/>
                </a:solidFill>
              </a:rPr>
              <a:t>Cauchy distribution</a:t>
            </a:r>
            <a:r>
              <a:rPr lang="en-US" sz="2000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90" y="2056887"/>
            <a:ext cx="2781300" cy="187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841" y="2056887"/>
            <a:ext cx="2781300" cy="187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0" y="5233554"/>
            <a:ext cx="3170766" cy="1615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901" y="5233555"/>
            <a:ext cx="3095272" cy="1358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7636" y="6500091"/>
            <a:ext cx="646546" cy="256680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63491" y="6257265"/>
            <a:ext cx="646546" cy="256680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9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Distribution of the user reputation and score in </a:t>
            </a:r>
            <a:r>
              <a:rPr lang="en-US" dirty="0" smtClean="0"/>
              <a:t>answers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did the </a:t>
            </a:r>
            <a:r>
              <a:rPr lang="en-US" sz="2000" b="1" dirty="0" err="1" smtClean="0">
                <a:solidFill>
                  <a:srgbClr val="ACA73B"/>
                </a:solidFill>
              </a:rPr>
              <a:t>skewness</a:t>
            </a:r>
            <a:r>
              <a:rPr lang="en-US" sz="2000" b="1" dirty="0" smtClean="0">
                <a:solidFill>
                  <a:srgbClr val="ACA73B"/>
                </a:solidFill>
              </a:rPr>
              <a:t> test</a:t>
            </a:r>
            <a:r>
              <a:rPr lang="en-US" sz="2000" dirty="0" smtClean="0"/>
              <a:t>. </a:t>
            </a:r>
          </a:p>
          <a:p>
            <a:pPr lvl="1"/>
            <a:r>
              <a:rPr lang="en-US" sz="1600" dirty="0" smtClean="0">
                <a:solidFill>
                  <a:schemeClr val="accent3"/>
                </a:solidFill>
              </a:rPr>
              <a:t>Both </a:t>
            </a:r>
            <a:r>
              <a:rPr lang="en-US" sz="1600" dirty="0">
                <a:solidFill>
                  <a:schemeClr val="accent3"/>
                </a:solidFill>
              </a:rPr>
              <a:t>have right skewed distribution. </a:t>
            </a:r>
            <a:endParaRPr lang="en-US" sz="1600" dirty="0" smtClean="0">
              <a:solidFill>
                <a:schemeClr val="accent3"/>
              </a:solidFill>
            </a:endParaRP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Q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-Q distribution </a:t>
            </a:r>
            <a:r>
              <a:rPr lang="en-US" sz="2000" dirty="0"/>
              <a:t>for </a:t>
            </a:r>
            <a:r>
              <a:rPr lang="en-US" sz="2000" dirty="0" smtClean="0"/>
              <a:t>user reputation </a:t>
            </a:r>
            <a:r>
              <a:rPr lang="en-US" sz="2000" dirty="0"/>
              <a:t>and score </a:t>
            </a:r>
            <a:r>
              <a:rPr lang="en-US" sz="2000" dirty="0" smtClean="0"/>
              <a:t>in answers</a:t>
            </a:r>
            <a:r>
              <a:rPr lang="en-US" sz="2000" dirty="0"/>
              <a:t>. They show that both distribution are </a:t>
            </a:r>
            <a:r>
              <a:rPr lang="en-US" sz="2000" b="1" dirty="0">
                <a:solidFill>
                  <a:srgbClr val="ACA73B"/>
                </a:solidFill>
              </a:rPr>
              <a:t>not normal </a:t>
            </a:r>
            <a:r>
              <a:rPr lang="en-US" sz="2000" dirty="0"/>
              <a:t>and right skewed.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72" y="2556031"/>
            <a:ext cx="3062113" cy="592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34" y="2594132"/>
            <a:ext cx="2370667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7" y="4057625"/>
            <a:ext cx="3339548" cy="20962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4072082"/>
            <a:ext cx="3325091" cy="20817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61871" y="6119180"/>
            <a:ext cx="2994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Q-Q plot for </a:t>
            </a:r>
            <a:r>
              <a:rPr lang="en-US" dirty="0" smtClean="0"/>
              <a:t>user reputation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957180" y="6165334"/>
            <a:ext cx="2636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Q-Q plot for answers score </a:t>
            </a:r>
          </a:p>
        </p:txBody>
      </p:sp>
    </p:spTree>
    <p:extLst>
      <p:ext uri="{BB962C8B-B14F-4D97-AF65-F5344CB8AC3E}">
        <p14:creationId xmlns:p14="http://schemas.microsoft.com/office/powerpoint/2010/main" val="296809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Distribution of the user reputation and score in answers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We performed </a:t>
            </a:r>
            <a:r>
              <a:rPr lang="en-US" sz="2000" b="1" dirty="0">
                <a:solidFill>
                  <a:srgbClr val="ACA73B"/>
                </a:solidFill>
              </a:rPr>
              <a:t>Kurtosis </a:t>
            </a:r>
            <a:r>
              <a:rPr lang="en-US" sz="2000" b="1" dirty="0" smtClean="0">
                <a:solidFill>
                  <a:srgbClr val="ACA73B"/>
                </a:solidFill>
              </a:rPr>
              <a:t>test</a:t>
            </a:r>
            <a:r>
              <a:rPr lang="en-US" sz="2000" dirty="0" smtClean="0"/>
              <a:t>:</a:t>
            </a:r>
          </a:p>
          <a:p>
            <a:pPr lvl="1"/>
            <a:r>
              <a:rPr lang="en-US" sz="1600" b="1" dirty="0" smtClean="0">
                <a:solidFill>
                  <a:schemeClr val="accent3"/>
                </a:solidFill>
              </a:rPr>
              <a:t>Both </a:t>
            </a:r>
            <a:r>
              <a:rPr lang="en-US" sz="1600" b="1" dirty="0">
                <a:solidFill>
                  <a:schemeClr val="accent3"/>
                </a:solidFill>
              </a:rPr>
              <a:t>have a positive </a:t>
            </a:r>
            <a:r>
              <a:rPr lang="en-US" sz="1600" b="1" dirty="0" smtClean="0">
                <a:solidFill>
                  <a:schemeClr val="accent3"/>
                </a:solidFill>
              </a:rPr>
              <a:t>kurtosis</a:t>
            </a:r>
            <a:r>
              <a:rPr lang="en-US" sz="1600" b="1" dirty="0">
                <a:solidFill>
                  <a:schemeClr val="accent3"/>
                </a:solidFill>
              </a:rPr>
              <a:t> </a:t>
            </a:r>
            <a:r>
              <a:rPr lang="en-US" sz="1600" b="1" dirty="0" smtClean="0">
                <a:solidFill>
                  <a:schemeClr val="accent3"/>
                </a:solidFill>
              </a:rPr>
              <a:t>values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For checking, we plot histogram </a:t>
            </a:r>
            <a:r>
              <a:rPr lang="en-US" sz="2000" dirty="0"/>
              <a:t>for </a:t>
            </a:r>
            <a:r>
              <a:rPr lang="en-US" sz="2000" dirty="0" smtClean="0"/>
              <a:t>user reputation </a:t>
            </a:r>
            <a:r>
              <a:rPr lang="en-US" sz="2000" dirty="0"/>
              <a:t>and score in answers.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3" y="2650836"/>
            <a:ext cx="2818537" cy="509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991" y="2647373"/>
            <a:ext cx="2273012" cy="581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99" y="4351315"/>
            <a:ext cx="2636947" cy="1790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444" y="4294910"/>
            <a:ext cx="2721555" cy="18472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716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Histogram of </a:t>
            </a:r>
            <a:r>
              <a:rPr lang="en-US" sz="1600" dirty="0" smtClean="0"/>
              <a:t>user reputation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919445" y="6207873"/>
            <a:ext cx="2944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Histogram of score in answers </a:t>
            </a:r>
          </a:p>
        </p:txBody>
      </p:sp>
    </p:spTree>
    <p:extLst>
      <p:ext uri="{BB962C8B-B14F-4D97-AF65-F5344CB8AC3E}">
        <p14:creationId xmlns:p14="http://schemas.microsoft.com/office/powerpoint/2010/main" val="273126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Distribution </a:t>
            </a:r>
            <a:r>
              <a:rPr lang="en-US" dirty="0"/>
              <a:t>of the user reputation </a:t>
            </a:r>
            <a:r>
              <a:rPr lang="en-US" dirty="0" smtClean="0"/>
              <a:t>and </a:t>
            </a:r>
            <a:r>
              <a:rPr lang="en-US" dirty="0"/>
              <a:t>score in comments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655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 W</a:t>
            </a:r>
            <a:r>
              <a:rPr lang="en-US" sz="1800" dirty="0" smtClean="0"/>
              <a:t>e plot distribution </a:t>
            </a:r>
            <a:r>
              <a:rPr lang="en-US" sz="1800" dirty="0"/>
              <a:t>for </a:t>
            </a:r>
            <a:r>
              <a:rPr lang="en-US" sz="1800" dirty="0" smtClean="0"/>
              <a:t>user reputation </a:t>
            </a:r>
            <a:r>
              <a:rPr lang="en-US" sz="1800" dirty="0"/>
              <a:t>and </a:t>
            </a:r>
            <a:r>
              <a:rPr lang="en-US" sz="1800" dirty="0" smtClean="0"/>
              <a:t>score.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We use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badi MT Condensed Extra Bold"/>
                <a:cs typeface="Abadi MT Condensed Extra Bold"/>
              </a:rPr>
              <a:t>fitdistr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badi MT Condensed Extra Bold"/>
                <a:cs typeface="Abadi MT Condensed Extra Bold"/>
              </a:rPr>
              <a:t> (data, distribution name)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800" dirty="0" smtClean="0"/>
              <a:t>function; user reputation </a:t>
            </a:r>
            <a:r>
              <a:rPr lang="en-US" sz="1800" dirty="0"/>
              <a:t>in comments follows the </a:t>
            </a:r>
            <a:r>
              <a:rPr lang="en-US" sz="1800" b="1" dirty="0" err="1">
                <a:solidFill>
                  <a:srgbClr val="ACA73B"/>
                </a:solidFill>
              </a:rPr>
              <a:t>Weibull</a:t>
            </a:r>
            <a:r>
              <a:rPr lang="en-US" sz="1800" b="1" dirty="0">
                <a:solidFill>
                  <a:srgbClr val="ACA73B"/>
                </a:solidFill>
              </a:rPr>
              <a:t> distribution</a:t>
            </a:r>
            <a:r>
              <a:rPr lang="en-US" sz="1800" dirty="0"/>
              <a:t>, and score follows the </a:t>
            </a:r>
            <a:r>
              <a:rPr lang="en-US" sz="1800" b="1" dirty="0">
                <a:solidFill>
                  <a:srgbClr val="ACA73B"/>
                </a:solidFill>
              </a:rPr>
              <a:t>Cauchy distribution</a:t>
            </a:r>
            <a:r>
              <a:rPr lang="en-US" sz="1800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185554"/>
            <a:ext cx="2501900" cy="170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609" y="2185554"/>
            <a:ext cx="2501900" cy="170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81" y="4767182"/>
            <a:ext cx="3083805" cy="15712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809" y="4941454"/>
            <a:ext cx="2951642" cy="13069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2808" y="6300067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Finding the best fit distribution for </a:t>
            </a:r>
            <a:r>
              <a:rPr lang="en-US" sz="1600" dirty="0" smtClean="0"/>
              <a:t>user reputation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3942786" y="633856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Finding the best fit distribution for </a:t>
            </a:r>
            <a:r>
              <a:rPr lang="en-US" sz="1600" dirty="0" smtClean="0"/>
              <a:t>score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2334747" y="5991720"/>
            <a:ext cx="646546" cy="256680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02036" y="5863380"/>
            <a:ext cx="646546" cy="256680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74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Goal to be Achieved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sz="2200" dirty="0" smtClean="0"/>
          </a:p>
          <a:p>
            <a:pPr algn="just"/>
            <a:r>
              <a:rPr lang="en-US" sz="2200" dirty="0" smtClean="0"/>
              <a:t>This 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project</a:t>
            </a:r>
            <a:r>
              <a:rPr lang="en-US" sz="2200" dirty="0"/>
              <a:t> involves the </a:t>
            </a:r>
            <a:r>
              <a:rPr lang="en-US" sz="2200" b="1" dirty="0">
                <a:solidFill>
                  <a:srgbClr val="ACA73B"/>
                </a:solidFill>
              </a:rPr>
              <a:t>analysis</a:t>
            </a:r>
            <a:r>
              <a:rPr lang="en-US" sz="2200" dirty="0"/>
              <a:t> of the </a:t>
            </a:r>
            <a:r>
              <a:rPr lang="en-US" sz="2200" b="1" dirty="0">
                <a:solidFill>
                  <a:srgbClr val="ACA73B"/>
                </a:solidFill>
              </a:rPr>
              <a:t>S</a:t>
            </a:r>
            <a:r>
              <a:rPr lang="en-US" sz="2200" b="1" dirty="0" smtClean="0">
                <a:solidFill>
                  <a:srgbClr val="ACA73B"/>
                </a:solidFill>
              </a:rPr>
              <a:t>tack Overflow</a:t>
            </a:r>
            <a:r>
              <a:rPr lang="en-US" sz="2200" dirty="0" smtClean="0"/>
              <a:t> website </a:t>
            </a:r>
            <a:r>
              <a:rPr lang="en-US" sz="2200" b="1" dirty="0">
                <a:solidFill>
                  <a:srgbClr val="ACA73B"/>
                </a:solidFill>
              </a:rPr>
              <a:t>statistics</a:t>
            </a:r>
            <a:r>
              <a:rPr lang="en-US" sz="2200" dirty="0"/>
              <a:t>, which mainly deals with </a:t>
            </a:r>
            <a:r>
              <a:rPr lang="en-US" sz="2200" b="1" dirty="0">
                <a:solidFill>
                  <a:srgbClr val="ACA73B"/>
                </a:solidFill>
              </a:rPr>
              <a:t>measures</a:t>
            </a:r>
            <a:r>
              <a:rPr lang="en-US" sz="2200" dirty="0">
                <a:solidFill>
                  <a:srgbClr val="ACA73B"/>
                </a:solidFill>
              </a:rPr>
              <a:t> </a:t>
            </a:r>
            <a:r>
              <a:rPr lang="en-US" sz="2200" dirty="0"/>
              <a:t>like number of questions, answers, comments, </a:t>
            </a:r>
            <a:r>
              <a:rPr lang="en-US" sz="2200" dirty="0" smtClean="0"/>
              <a:t>views, details </a:t>
            </a:r>
            <a:r>
              <a:rPr lang="en-US" sz="2200" dirty="0"/>
              <a:t>about </a:t>
            </a:r>
            <a:r>
              <a:rPr lang="en-US" sz="2200" dirty="0" smtClean="0"/>
              <a:t>users, </a:t>
            </a:r>
            <a:r>
              <a:rPr lang="en-US" sz="2200" dirty="0"/>
              <a:t>etc. </a:t>
            </a:r>
            <a:endParaRPr lang="en-US" sz="2200" dirty="0" smtClean="0"/>
          </a:p>
          <a:p>
            <a:pPr algn="just"/>
            <a:r>
              <a:rPr lang="en-US" sz="2200" dirty="0" smtClean="0"/>
              <a:t>To achieve our goal, we performed the following tasks: </a:t>
            </a:r>
          </a:p>
          <a:p>
            <a:pPr lvl="1" algn="just"/>
            <a:r>
              <a:rPr lang="en-US" sz="1800" b="1" dirty="0">
                <a:solidFill>
                  <a:schemeClr val="accent3"/>
                </a:solidFill>
              </a:rPr>
              <a:t>Accumulate numerical and identifying information across the data </a:t>
            </a:r>
            <a:r>
              <a:rPr lang="en-US" sz="1800" b="1" dirty="0" smtClean="0">
                <a:solidFill>
                  <a:schemeClr val="accent3"/>
                </a:solidFill>
              </a:rPr>
              <a:t>set (Data Pre-Processing). </a:t>
            </a:r>
          </a:p>
          <a:p>
            <a:pPr lvl="1" algn="just"/>
            <a:r>
              <a:rPr lang="en-US" sz="1800" b="1" dirty="0">
                <a:solidFill>
                  <a:schemeClr val="accent3"/>
                </a:solidFill>
              </a:rPr>
              <a:t>Statistically analyze the data </a:t>
            </a:r>
            <a:r>
              <a:rPr lang="en-US" sz="1800" b="1" dirty="0" smtClean="0">
                <a:solidFill>
                  <a:schemeClr val="accent3"/>
                </a:solidFill>
              </a:rPr>
              <a:t>we have </a:t>
            </a:r>
            <a:r>
              <a:rPr lang="en-US" sz="1800" b="1" dirty="0">
                <a:solidFill>
                  <a:schemeClr val="accent3"/>
                </a:solidFill>
              </a:rPr>
              <a:t>accumulated and then discuss </a:t>
            </a:r>
            <a:r>
              <a:rPr lang="en-US" sz="1800" b="1" dirty="0" smtClean="0">
                <a:solidFill>
                  <a:schemeClr val="accent3"/>
                </a:solidFill>
              </a:rPr>
              <a:t>our findings (Data Analysis). </a:t>
            </a:r>
          </a:p>
          <a:p>
            <a:pPr lvl="1" algn="just"/>
            <a:r>
              <a:rPr lang="en-US" sz="1800" b="1" dirty="0" smtClean="0">
                <a:solidFill>
                  <a:schemeClr val="accent3"/>
                </a:solidFill>
              </a:rPr>
              <a:t>Aggregate </a:t>
            </a:r>
            <a:r>
              <a:rPr lang="en-US" sz="1800" b="1" dirty="0">
                <a:solidFill>
                  <a:schemeClr val="accent3"/>
                </a:solidFill>
              </a:rPr>
              <a:t>the data by tag and repeat the analysis</a:t>
            </a:r>
            <a:endParaRPr lang="en-US" sz="1800" b="1" dirty="0" smtClean="0">
              <a:solidFill>
                <a:schemeClr val="accent3"/>
              </a:solidFill>
            </a:endParaRPr>
          </a:p>
          <a:p>
            <a:pPr marL="274320" lvl="1" indent="0" algn="just">
              <a:buNone/>
            </a:pPr>
            <a:endParaRPr lang="en-US" sz="1800" b="1" dirty="0"/>
          </a:p>
          <a:p>
            <a:pPr lvl="1" algn="just"/>
            <a:endParaRPr lang="en-US" sz="1800" b="1" dirty="0" smtClean="0"/>
          </a:p>
          <a:p>
            <a:pPr lvl="1" algn="just"/>
            <a:endParaRPr lang="en-US" sz="18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356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Distribution of the user reputation and score in comments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performed </a:t>
            </a:r>
            <a:r>
              <a:rPr lang="en-US" b="1" dirty="0" err="1">
                <a:solidFill>
                  <a:srgbClr val="ACA73B"/>
                </a:solidFill>
              </a:rPr>
              <a:t>skewness</a:t>
            </a:r>
            <a:r>
              <a:rPr lang="en-US" b="1" dirty="0">
                <a:solidFill>
                  <a:srgbClr val="ACA73B"/>
                </a:solidFill>
              </a:rPr>
              <a:t> </a:t>
            </a:r>
            <a:r>
              <a:rPr lang="en-US" b="1" dirty="0" smtClean="0">
                <a:solidFill>
                  <a:srgbClr val="ACA73B"/>
                </a:solidFill>
              </a:rPr>
              <a:t>test: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3"/>
                </a:solidFill>
              </a:rPr>
              <a:t>Both </a:t>
            </a:r>
            <a:r>
              <a:rPr lang="en-US" b="1" dirty="0">
                <a:solidFill>
                  <a:schemeClr val="accent3"/>
                </a:solidFill>
              </a:rPr>
              <a:t>have positive </a:t>
            </a:r>
            <a:r>
              <a:rPr lang="en-US" b="1" dirty="0" err="1">
                <a:solidFill>
                  <a:schemeClr val="accent3"/>
                </a:solidFill>
              </a:rPr>
              <a:t>skewness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 smtClean="0">
                <a:solidFill>
                  <a:schemeClr val="accent3"/>
                </a:solidFill>
              </a:rPr>
              <a:t>values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Q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-Q plot </a:t>
            </a:r>
            <a:r>
              <a:rPr lang="en-US" dirty="0"/>
              <a:t>for </a:t>
            </a:r>
            <a:r>
              <a:rPr lang="en-US" dirty="0" smtClean="0"/>
              <a:t>user reputation </a:t>
            </a:r>
            <a:r>
              <a:rPr lang="en-US" dirty="0"/>
              <a:t>and score </a:t>
            </a:r>
            <a:r>
              <a:rPr lang="en-US" dirty="0" smtClean="0"/>
              <a:t>in comments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5" y="2553854"/>
            <a:ext cx="3035811" cy="520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09" y="2517367"/>
            <a:ext cx="2550800" cy="6107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2" y="3999537"/>
            <a:ext cx="3116014" cy="1968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18" y="4046045"/>
            <a:ext cx="3069506" cy="19223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5209" y="599722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Q-Q plot of </a:t>
            </a:r>
            <a:r>
              <a:rPr lang="en-US" sz="1600" dirty="0" smtClean="0"/>
              <a:t>user reputation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4917209" y="6035721"/>
            <a:ext cx="1746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Q-Q plot of </a:t>
            </a:r>
            <a:r>
              <a:rPr lang="en-US" sz="1600" dirty="0" smtClean="0"/>
              <a:t>score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819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Distribution of the user reputation and score in comments </a:t>
            </a:r>
            <a:r>
              <a:rPr lang="en-US" dirty="0" smtClean="0"/>
              <a:t>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performed </a:t>
            </a:r>
            <a:r>
              <a:rPr lang="en-US" b="1" dirty="0" smtClean="0">
                <a:solidFill>
                  <a:srgbClr val="ACA73B"/>
                </a:solidFill>
              </a:rPr>
              <a:t>kurtosis test: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Both </a:t>
            </a:r>
            <a:r>
              <a:rPr lang="en-US" dirty="0">
                <a:solidFill>
                  <a:schemeClr val="accent3"/>
                </a:solidFill>
              </a:rPr>
              <a:t>have a positive values. </a:t>
            </a:r>
            <a:endParaRPr lang="en-US" dirty="0" smtClean="0">
              <a:solidFill>
                <a:schemeClr val="accent3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plot the </a:t>
            </a:r>
            <a:r>
              <a:rPr lang="en-US" dirty="0"/>
              <a:t>histogram of </a:t>
            </a:r>
            <a:r>
              <a:rPr lang="en-US" dirty="0" smtClean="0"/>
              <a:t>user reputation </a:t>
            </a:r>
            <a:r>
              <a:rPr lang="en-US" dirty="0"/>
              <a:t>and score.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7" y="2586181"/>
            <a:ext cx="2894669" cy="510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273" y="2586181"/>
            <a:ext cx="2366818" cy="510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91" y="4238803"/>
            <a:ext cx="3119582" cy="2119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239" y="4192621"/>
            <a:ext cx="3119582" cy="21192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133" y="633856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Histogram of </a:t>
            </a:r>
            <a:r>
              <a:rPr lang="en-US" sz="1600" dirty="0" smtClean="0"/>
              <a:t>user reputation </a:t>
            </a:r>
            <a:r>
              <a:rPr lang="en-US" sz="1600" dirty="0"/>
              <a:t>in comments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7952" y="6338562"/>
            <a:ext cx="3126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Histogram of score in comments </a:t>
            </a:r>
          </a:p>
        </p:txBody>
      </p:sp>
    </p:spTree>
    <p:extLst>
      <p:ext uri="{BB962C8B-B14F-4D97-AF65-F5344CB8AC3E}">
        <p14:creationId xmlns:p14="http://schemas.microsoft.com/office/powerpoint/2010/main" val="4629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903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Distribution </a:t>
            </a:r>
            <a:r>
              <a:rPr lang="en-US" dirty="0"/>
              <a:t>of the reputation of the owner and the score for accepted and unaccepted answers separately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For best analysis, we divided this section into </a:t>
            </a:r>
            <a:r>
              <a:rPr lang="en-US" dirty="0" smtClean="0"/>
              <a:t>two subsections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The distribution </a:t>
            </a:r>
            <a:r>
              <a:rPr lang="en-US" dirty="0">
                <a:solidFill>
                  <a:schemeClr val="accent3"/>
                </a:solidFill>
              </a:rPr>
              <a:t>of the reputation of the owner and the score for accepted answers 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The distribution </a:t>
            </a:r>
            <a:r>
              <a:rPr lang="en-US" dirty="0">
                <a:solidFill>
                  <a:schemeClr val="accent3"/>
                </a:solidFill>
              </a:rPr>
              <a:t>of the reputation of the owner and the score for non</a:t>
            </a:r>
            <a:r>
              <a:rPr lang="en-US" dirty="0" smtClean="0">
                <a:solidFill>
                  <a:schemeClr val="accent3"/>
                </a:solidFill>
              </a:rPr>
              <a:t>-accepted </a:t>
            </a:r>
            <a:r>
              <a:rPr lang="en-US" dirty="0">
                <a:solidFill>
                  <a:schemeClr val="accent3"/>
                </a:solidFill>
              </a:rPr>
              <a:t>answers </a:t>
            </a:r>
          </a:p>
        </p:txBody>
      </p:sp>
    </p:spTree>
    <p:extLst>
      <p:ext uri="{BB962C8B-B14F-4D97-AF65-F5344CB8AC3E}">
        <p14:creationId xmlns:p14="http://schemas.microsoft.com/office/powerpoint/2010/main" val="77282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7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Distribution </a:t>
            </a:r>
            <a:r>
              <a:rPr lang="en-US" dirty="0"/>
              <a:t>of the reputation of the owner and the score for accepted </a:t>
            </a:r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Regarding the user reputation in accepted answers, we </a:t>
            </a:r>
            <a:r>
              <a:rPr lang="en-US" dirty="0"/>
              <a:t>found that it does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not</a:t>
            </a:r>
            <a:r>
              <a:rPr lang="en-US" dirty="0"/>
              <a:t> follow a </a:t>
            </a:r>
            <a:r>
              <a:rPr lang="en-US" b="1" dirty="0">
                <a:solidFill>
                  <a:srgbClr val="ACA73B"/>
                </a:solidFill>
              </a:rPr>
              <a:t>normal distribution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</a:t>
            </a:r>
            <a:r>
              <a:rPr lang="en-US" dirty="0"/>
              <a:t>find the best </a:t>
            </a:r>
            <a:r>
              <a:rPr lang="en-US" dirty="0" smtClean="0"/>
              <a:t>distribution, </a:t>
            </a:r>
            <a:r>
              <a:rPr lang="en-US" dirty="0"/>
              <a:t>we run the </a:t>
            </a:r>
            <a:r>
              <a:rPr lang="en-US" b="1" dirty="0" err="1" smtClean="0">
                <a:solidFill>
                  <a:srgbClr val="ACA73B"/>
                </a:solidFill>
                <a:latin typeface="Abadi MT Condensed Extra Bold"/>
                <a:cs typeface="Abadi MT Condensed Extra Bold"/>
              </a:rPr>
              <a:t>fitdistr</a:t>
            </a:r>
            <a:r>
              <a:rPr lang="en-US" b="1" dirty="0" smtClean="0">
                <a:solidFill>
                  <a:srgbClr val="ACA73B"/>
                </a:solidFill>
                <a:latin typeface="Abadi MT Condensed Extra Bold"/>
                <a:cs typeface="Abadi MT Condensed Extra Bold"/>
              </a:rPr>
              <a:t> (data, distribution name)</a:t>
            </a:r>
            <a:r>
              <a:rPr lang="en-US" dirty="0" smtClean="0">
                <a:latin typeface="Abadi MT Condensed Extra Bold"/>
                <a:cs typeface="Abadi MT Condensed Extra Bold"/>
              </a:rPr>
              <a:t>,</a:t>
            </a:r>
            <a:r>
              <a:rPr lang="en-US" dirty="0" smtClean="0"/>
              <a:t> we found that it follows the </a:t>
            </a:r>
            <a:r>
              <a:rPr lang="en-US" b="1" dirty="0" smtClean="0">
                <a:solidFill>
                  <a:srgbClr val="ACA73B"/>
                </a:solidFill>
              </a:rPr>
              <a:t>lognormal distribution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076" y="3811154"/>
            <a:ext cx="4294869" cy="20770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5888181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finding the best distribution for user reputation in accepted answers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5080000" y="5449455"/>
            <a:ext cx="646545" cy="300182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4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7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accepted </a:t>
            </a:r>
            <a:r>
              <a:rPr lang="en-US" dirty="0" smtClean="0"/>
              <a:t>answers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plot the histogram for it </a:t>
            </a:r>
            <a:r>
              <a:rPr lang="en-US" dirty="0" smtClean="0"/>
              <a:t>and </a:t>
            </a:r>
            <a:r>
              <a:rPr lang="en-US" dirty="0"/>
              <a:t>we can tell that it is not a normal distribution since there is no </a:t>
            </a:r>
            <a:r>
              <a:rPr lang="en-US" dirty="0" smtClean="0"/>
              <a:t>normal peak </a:t>
            </a:r>
            <a:r>
              <a:rPr lang="en-US" dirty="0"/>
              <a:t>on the curve.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845" y="3131127"/>
            <a:ext cx="4219700" cy="22721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5403273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the histogram for user reputation in accepted answers </a:t>
            </a:r>
          </a:p>
        </p:txBody>
      </p:sp>
    </p:spTree>
    <p:extLst>
      <p:ext uri="{BB962C8B-B14F-4D97-AF65-F5344CB8AC3E}">
        <p14:creationId xmlns:p14="http://schemas.microsoft.com/office/powerpoint/2010/main" val="244319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7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accepted </a:t>
            </a:r>
            <a:r>
              <a:rPr lang="en-US" dirty="0" smtClean="0"/>
              <a:t>answers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Hence</a:t>
            </a:r>
            <a:r>
              <a:rPr lang="en-US" dirty="0"/>
              <a:t>, we perform again the three types of test (</a:t>
            </a:r>
            <a:r>
              <a:rPr lang="en-US" b="1" dirty="0" err="1">
                <a:solidFill>
                  <a:srgbClr val="ACA73B"/>
                </a:solidFill>
              </a:rPr>
              <a:t>Skewness</a:t>
            </a:r>
            <a:r>
              <a:rPr lang="en-US" b="1" dirty="0">
                <a:solidFill>
                  <a:srgbClr val="ACA73B"/>
                </a:solidFill>
              </a:rPr>
              <a:t> test, Kurtosis test, and Anderson-Darling normality test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all provide us with evidence that </a:t>
            </a:r>
            <a:r>
              <a:rPr lang="en-US" b="1" dirty="0">
                <a:solidFill>
                  <a:srgbClr val="ACA73B"/>
                </a:solidFill>
              </a:rPr>
              <a:t>user reputation doesn’t have normal distribution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213225"/>
            <a:ext cx="4497164" cy="992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008" y="4164157"/>
            <a:ext cx="3638539" cy="140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7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accepted answers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plot the </a:t>
            </a:r>
            <a:r>
              <a:rPr lang="en-US" b="1" dirty="0">
                <a:solidFill>
                  <a:srgbClr val="ACA73B"/>
                </a:solidFill>
              </a:rPr>
              <a:t>Q-Q </a:t>
            </a:r>
            <a:r>
              <a:rPr lang="en-US" b="1" dirty="0" smtClean="0">
                <a:solidFill>
                  <a:srgbClr val="ACA73B"/>
                </a:solidFill>
              </a:rPr>
              <a:t>distribution</a:t>
            </a:r>
            <a:r>
              <a:rPr lang="en-US" dirty="0" smtClean="0"/>
              <a:t>. </a:t>
            </a:r>
          </a:p>
          <a:p>
            <a:r>
              <a:rPr lang="en-US" dirty="0"/>
              <a:t>M</a:t>
            </a:r>
            <a:r>
              <a:rPr lang="en-US" dirty="0" smtClean="0"/>
              <a:t>ost </a:t>
            </a:r>
            <a:r>
              <a:rPr lang="en-US" dirty="0"/>
              <a:t>of the plots are very far from the normality line, which means that the distribution for user reputation in accepted answers is not normal.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3842327"/>
            <a:ext cx="3826163" cy="1938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3455" y="5892224"/>
            <a:ext cx="54263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Q-Q plots to check the normality distribution for user reputation in accepted answers </a:t>
            </a:r>
          </a:p>
        </p:txBody>
      </p:sp>
    </p:spTree>
    <p:extLst>
      <p:ext uri="{BB962C8B-B14F-4D97-AF65-F5344CB8AC3E}">
        <p14:creationId xmlns:p14="http://schemas.microsoft.com/office/powerpoint/2010/main" val="209043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7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accepted answers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performed the same steps again but this time to find the distribution for score in accepted answers. </a:t>
            </a:r>
            <a:endParaRPr lang="en-US" dirty="0" smtClean="0"/>
          </a:p>
          <a:p>
            <a:r>
              <a:rPr lang="en-US" dirty="0"/>
              <a:t>We can tell from </a:t>
            </a:r>
            <a:r>
              <a:rPr lang="en-US" dirty="0" smtClean="0"/>
              <a:t>running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ACA73B"/>
                </a:solidFill>
                <a:latin typeface="Abadi MT Condensed Extra Bold"/>
                <a:cs typeface="Abadi MT Condensed Extra Bold"/>
              </a:rPr>
              <a:t>fidistr</a:t>
            </a:r>
            <a:r>
              <a:rPr lang="en-US" b="1" dirty="0" smtClean="0">
                <a:solidFill>
                  <a:srgbClr val="ACA73B"/>
                </a:solidFill>
              </a:rPr>
              <a:t>(data, distribution name) </a:t>
            </a:r>
            <a:r>
              <a:rPr lang="en-US" dirty="0"/>
              <a:t>function is that the </a:t>
            </a:r>
            <a:r>
              <a:rPr lang="en-US" b="1" dirty="0">
                <a:solidFill>
                  <a:srgbClr val="ACA73B"/>
                </a:solidFill>
              </a:rPr>
              <a:t>lognormal distribution </a:t>
            </a:r>
            <a:r>
              <a:rPr lang="en-US" dirty="0"/>
              <a:t>is the best one that could fit the </a:t>
            </a:r>
            <a:r>
              <a:rPr lang="en-US" dirty="0" smtClean="0"/>
              <a:t>score.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236" y="3948546"/>
            <a:ext cx="3656156" cy="18357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6391" y="5830669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Finding the best fit distribution for score in accepted answers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6000" y="5426364"/>
            <a:ext cx="531091" cy="230909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5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7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Distribution </a:t>
            </a:r>
            <a:r>
              <a:rPr lang="en-US" dirty="0"/>
              <a:t>of the reputation of the owner and the score for accepted </a:t>
            </a:r>
            <a:r>
              <a:rPr lang="en-US" dirty="0" smtClean="0"/>
              <a:t>answers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make sure that score doesn’t follow a normal distribution we performed the three tests (</a:t>
            </a:r>
            <a:r>
              <a:rPr lang="en-US" b="1" dirty="0" err="1">
                <a:solidFill>
                  <a:srgbClr val="ACA73B"/>
                </a:solidFill>
              </a:rPr>
              <a:t>Skewness</a:t>
            </a:r>
            <a:r>
              <a:rPr lang="en-US" b="1" dirty="0">
                <a:solidFill>
                  <a:srgbClr val="ACA73B"/>
                </a:solidFill>
              </a:rPr>
              <a:t> test, Kurtosis test, and Anderson-Darling normality test</a:t>
            </a:r>
            <a:r>
              <a:rPr lang="en-US" dirty="0"/>
              <a:t>) and the results prove that we are not dealing with normal </a:t>
            </a:r>
            <a:r>
              <a:rPr lang="en-US" dirty="0" smtClean="0"/>
              <a:t>distribution.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8" y="4274174"/>
            <a:ext cx="3823394" cy="1013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85" y="4169063"/>
            <a:ext cx="3432162" cy="12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1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7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accepted answers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be more sure we plot the histogram which doesn’t have </a:t>
            </a:r>
            <a:r>
              <a:rPr lang="en-US" dirty="0" smtClean="0"/>
              <a:t>a normal </a:t>
            </a:r>
            <a:r>
              <a:rPr lang="en-US" dirty="0"/>
              <a:t>peak </a:t>
            </a:r>
            <a:r>
              <a:rPr lang="en-US" dirty="0" smtClean="0"/>
              <a:t>curve.</a:t>
            </a:r>
            <a:endParaRPr lang="x-none" dirty="0" smtClean="0"/>
          </a:p>
          <a:p>
            <a:endParaRPr lang="x-none" dirty="0" smtClean="0"/>
          </a:p>
          <a:p>
            <a:endParaRPr lang="x-none" dirty="0"/>
          </a:p>
          <a:p>
            <a:endParaRPr lang="x-none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78" y="3164611"/>
            <a:ext cx="4037652" cy="20539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53413" y="518160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Histogram plot for score in accepted answers </a:t>
            </a:r>
          </a:p>
        </p:txBody>
      </p:sp>
    </p:spTree>
    <p:extLst>
      <p:ext uri="{BB962C8B-B14F-4D97-AF65-F5344CB8AC3E}">
        <p14:creationId xmlns:p14="http://schemas.microsoft.com/office/powerpoint/2010/main" val="10688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Timeline</a:t>
            </a:r>
            <a:endParaRPr lang="en-US" dirty="0"/>
          </a:p>
        </p:txBody>
      </p:sp>
      <p:pic>
        <p:nvPicPr>
          <p:cNvPr id="4" name="Picture 3" descr="Screen Shot 2015-11-08 at 11.38.1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b="11815"/>
          <a:stretch/>
        </p:blipFill>
        <p:spPr>
          <a:xfrm>
            <a:off x="84667" y="1887808"/>
            <a:ext cx="8960556" cy="394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7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7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accepted answers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x-none" dirty="0" smtClean="0"/>
          </a:p>
          <a:p>
            <a:r>
              <a:rPr lang="en-US" dirty="0" smtClean="0"/>
              <a:t> </a:t>
            </a:r>
            <a:r>
              <a:rPr lang="en-US" dirty="0"/>
              <a:t>Finally, we plot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the Q-Q normality distribution</a:t>
            </a:r>
            <a:r>
              <a:rPr lang="en-US" dirty="0"/>
              <a:t>, which tells us that most of the points are far from the normality </a:t>
            </a:r>
            <a:r>
              <a:rPr lang="en-US" dirty="0" smtClean="0"/>
              <a:t>line</a:t>
            </a:r>
            <a:r>
              <a:rPr lang="x-none" dirty="0" smtClean="0"/>
              <a:t>.</a:t>
            </a:r>
          </a:p>
          <a:p>
            <a:endParaRPr lang="x-none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31" y="3095336"/>
            <a:ext cx="4087678" cy="2192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5504" y="5287818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Q-Q normality plot for score in accepted answers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1727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267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Distribution </a:t>
            </a:r>
            <a:r>
              <a:rPr lang="en-US" dirty="0"/>
              <a:t>of the reputation of the owner and the score for </a:t>
            </a:r>
            <a:r>
              <a:rPr lang="en-US" dirty="0" smtClean="0"/>
              <a:t>unaccepted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x-none" dirty="0" smtClean="0"/>
          </a:p>
          <a:p>
            <a:r>
              <a:rPr lang="en-US" dirty="0"/>
              <a:t>Starting with user reputation in non-accepted </a:t>
            </a:r>
            <a:r>
              <a:rPr lang="en-US" dirty="0" smtClean="0"/>
              <a:t>answers</a:t>
            </a:r>
            <a:r>
              <a:rPr lang="x-none" dirty="0" smtClean="0"/>
              <a:t>.</a:t>
            </a:r>
          </a:p>
          <a:p>
            <a:r>
              <a:rPr lang="en-US" dirty="0" smtClean="0"/>
              <a:t>We </a:t>
            </a:r>
            <a:r>
              <a:rPr lang="en-US" dirty="0"/>
              <a:t>test different distributions using the function </a:t>
            </a:r>
            <a:r>
              <a:rPr lang="en-US" b="1" dirty="0" err="1">
                <a:solidFill>
                  <a:srgbClr val="ACA73B"/>
                </a:solidFill>
                <a:latin typeface="Abadi MT Condensed Extra Bold"/>
                <a:cs typeface="Abadi MT Condensed Extra Bold"/>
              </a:rPr>
              <a:t>fitdistr</a:t>
            </a:r>
            <a:r>
              <a:rPr lang="en-US" b="1" dirty="0">
                <a:solidFill>
                  <a:srgbClr val="ACA73B"/>
                </a:solidFill>
              </a:rPr>
              <a:t> </a:t>
            </a:r>
            <a:r>
              <a:rPr lang="en-US" b="1" dirty="0" smtClean="0">
                <a:solidFill>
                  <a:srgbClr val="ACA73B"/>
                </a:solidFill>
              </a:rPr>
              <a:t>(data, distribution name)</a:t>
            </a:r>
            <a:r>
              <a:rPr lang="en-US" dirty="0" smtClean="0"/>
              <a:t> </a:t>
            </a:r>
            <a:r>
              <a:rPr lang="en-US" dirty="0"/>
              <a:t>and we compared the value of </a:t>
            </a:r>
            <a:r>
              <a:rPr lang="en-US" dirty="0" err="1"/>
              <a:t>loglik</a:t>
            </a:r>
            <a:r>
              <a:rPr lang="en-US" dirty="0"/>
              <a:t> for all of them. We can say that it follows the </a:t>
            </a:r>
            <a:r>
              <a:rPr lang="en-US" b="1" dirty="0" err="1">
                <a:solidFill>
                  <a:srgbClr val="ACA73B"/>
                </a:solidFill>
              </a:rPr>
              <a:t>Weibull</a:t>
            </a:r>
            <a:r>
              <a:rPr lang="en-US" b="1" dirty="0">
                <a:solidFill>
                  <a:srgbClr val="ACA73B"/>
                </a:solidFill>
              </a:rPr>
              <a:t> </a:t>
            </a:r>
            <a:r>
              <a:rPr lang="en-US" b="1" dirty="0" smtClean="0">
                <a:solidFill>
                  <a:srgbClr val="ACA73B"/>
                </a:solidFill>
              </a:rPr>
              <a:t>distribution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11" y="4007672"/>
            <a:ext cx="4834015" cy="22086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01455" y="6100862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Finding the best distribution for user reputation in </a:t>
            </a:r>
            <a:r>
              <a:rPr lang="en-US" sz="1600" dirty="0" smtClean="0"/>
              <a:t>unaccepted </a:t>
            </a:r>
            <a:r>
              <a:rPr lang="en-US" sz="1600" dirty="0"/>
              <a:t>answers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4341091" y="5588000"/>
            <a:ext cx="692727" cy="369453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9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267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unaccepted </a:t>
            </a:r>
            <a:r>
              <a:rPr lang="en-US" dirty="0" smtClean="0"/>
              <a:t>answers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x-none" dirty="0" smtClean="0"/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run three tests </a:t>
            </a:r>
            <a:r>
              <a:rPr lang="en-US" dirty="0" smtClean="0"/>
              <a:t>for </a:t>
            </a:r>
            <a:r>
              <a:rPr lang="en-US" dirty="0"/>
              <a:t>checking the normality (</a:t>
            </a:r>
            <a:r>
              <a:rPr lang="en-US" b="1" dirty="0" err="1">
                <a:solidFill>
                  <a:srgbClr val="ACA73B"/>
                </a:solidFill>
              </a:rPr>
              <a:t>Skewness</a:t>
            </a:r>
            <a:r>
              <a:rPr lang="en-US" b="1" dirty="0">
                <a:solidFill>
                  <a:srgbClr val="ACA73B"/>
                </a:solidFill>
              </a:rPr>
              <a:t> test, Kurtosis test, and Anderson-Darling normality test</a:t>
            </a:r>
            <a:r>
              <a:rPr lang="en-US" dirty="0"/>
              <a:t>) and all the results are showing that the distribution of user reputation in non-accepted answers is not a normal one.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144" y="3925453"/>
            <a:ext cx="4205811" cy="226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5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267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unaccepted </a:t>
            </a:r>
            <a:r>
              <a:rPr lang="en-US" dirty="0" smtClean="0"/>
              <a:t>answers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figure shows </a:t>
            </a:r>
            <a:r>
              <a:rPr lang="en-US" dirty="0"/>
              <a:t>that most of the points in the Q-Q plot are far from the normality line.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13" y="3201556"/>
            <a:ext cx="3738934" cy="173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2234" y="4941456"/>
            <a:ext cx="2682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Q-Q plot for user </a:t>
            </a:r>
            <a:r>
              <a:rPr lang="en-US" sz="1600" dirty="0" smtClean="0"/>
              <a:t>reputation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600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267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unaccepted </a:t>
            </a:r>
            <a:r>
              <a:rPr lang="en-US" dirty="0" smtClean="0"/>
              <a:t>answers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plot the histogram for the data and it shows there is no </a:t>
            </a:r>
            <a:r>
              <a:rPr lang="en-US" dirty="0" smtClean="0"/>
              <a:t>normal peak curve.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461" y="3328553"/>
            <a:ext cx="3821394" cy="19361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96097" y="526472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The Histogram for user </a:t>
            </a:r>
            <a:r>
              <a:rPr lang="en-US" sz="1600" dirty="0" smtClean="0"/>
              <a:t>reputation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011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267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unaccepted </a:t>
            </a:r>
            <a:r>
              <a:rPr lang="en-US" dirty="0" smtClean="0"/>
              <a:t>answers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performed </a:t>
            </a:r>
            <a:r>
              <a:rPr lang="en-US" dirty="0"/>
              <a:t>the exact steps on score for non-accepted </a:t>
            </a:r>
            <a:r>
              <a:rPr lang="en-US" dirty="0" smtClean="0"/>
              <a:t>answers.</a:t>
            </a:r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got that score doesn’t follow a normal distribution. 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/>
              <a:t>comparing the values of </a:t>
            </a:r>
            <a:r>
              <a:rPr lang="en-US" dirty="0" err="1"/>
              <a:t>loglik</a:t>
            </a:r>
            <a:r>
              <a:rPr lang="en-US" dirty="0"/>
              <a:t> for different distributions, we can say the best distribution that can fit score is </a:t>
            </a:r>
            <a:r>
              <a:rPr lang="en-US" b="1" dirty="0" err="1">
                <a:solidFill>
                  <a:srgbClr val="ACA73B"/>
                </a:solidFill>
              </a:rPr>
              <a:t>Weibull</a:t>
            </a:r>
            <a:r>
              <a:rPr lang="en-US" b="1" dirty="0">
                <a:solidFill>
                  <a:srgbClr val="ACA73B"/>
                </a:solidFill>
              </a:rPr>
              <a:t> </a:t>
            </a:r>
            <a:r>
              <a:rPr lang="en-US" b="1" dirty="0" smtClean="0">
                <a:solidFill>
                  <a:srgbClr val="ACA73B"/>
                </a:solidFill>
              </a:rPr>
              <a:t>distribution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11" y="4424218"/>
            <a:ext cx="3829218" cy="1995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0" y="6315472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finding the best distribution for score in non-accepted answers 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4182" y="6003636"/>
            <a:ext cx="623454" cy="28874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9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267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unaccepted answers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Then</a:t>
            </a:r>
            <a:r>
              <a:rPr lang="en-US" dirty="0"/>
              <a:t>, we run the three tests (</a:t>
            </a:r>
            <a:r>
              <a:rPr lang="en-US" b="1" dirty="0" err="1">
                <a:solidFill>
                  <a:srgbClr val="ACA73B"/>
                </a:solidFill>
              </a:rPr>
              <a:t>Skewness</a:t>
            </a:r>
            <a:r>
              <a:rPr lang="en-US" b="1" dirty="0">
                <a:solidFill>
                  <a:srgbClr val="ACA73B"/>
                </a:solidFill>
              </a:rPr>
              <a:t> test, Kurtosis test, and Anderson-Darling normality test</a:t>
            </a:r>
            <a:r>
              <a:rPr lang="en-US" dirty="0"/>
              <a:t>) were their results prove that this data doesn’t have normal </a:t>
            </a:r>
            <a:r>
              <a:rPr lang="en-US" dirty="0" smtClean="0"/>
              <a:t>distribution.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2" y="3792104"/>
            <a:ext cx="3717635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267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Distribution of the reputation of the owner and the score for unaccepted answers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ACA73B"/>
                </a:solidFill>
              </a:rPr>
              <a:t>Q-Q plot and the histogram </a:t>
            </a:r>
            <a:r>
              <a:rPr lang="en-US" dirty="0"/>
              <a:t>describe how the data doesn’t follow a normal </a:t>
            </a:r>
            <a:r>
              <a:rPr lang="en-US" dirty="0" smtClean="0"/>
              <a:t>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73197"/>
            <a:ext cx="3623734" cy="1862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309" y="3373197"/>
            <a:ext cx="3657600" cy="1862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3310" y="5235864"/>
            <a:ext cx="379614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Q-Q plot for score in non-accepted answers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0543" y="5235864"/>
            <a:ext cx="372225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histogram for score in non-accepted answer </a:t>
            </a:r>
          </a:p>
        </p:txBody>
      </p:sp>
    </p:spTree>
    <p:extLst>
      <p:ext uri="{BB962C8B-B14F-4D97-AF65-F5344CB8AC3E}">
        <p14:creationId xmlns:p14="http://schemas.microsoft.com/office/powerpoint/2010/main" val="82878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the similarity in questions </a:t>
            </a:r>
            <a:r>
              <a:rPr lang="en-US" dirty="0"/>
              <a:t>and answers </a:t>
            </a:r>
            <a:r>
              <a:rPr lang="en-US" dirty="0" smtClean="0"/>
              <a:t>distributions </a:t>
            </a:r>
            <a:r>
              <a:rPr lang="en-US" dirty="0"/>
              <a:t>of </a:t>
            </a:r>
            <a:r>
              <a:rPr lang="en-US" dirty="0" smtClean="0"/>
              <a:t>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two hypothesizes: 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H0 that the score in questions and in answers have the same distributions 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H1 that the score of questions and answers don’t have same distributions  </a:t>
            </a:r>
            <a:endParaRPr lang="en-US" dirty="0"/>
          </a:p>
          <a:p>
            <a:r>
              <a:rPr lang="en-US" dirty="0" smtClean="0"/>
              <a:t>To prove </a:t>
            </a:r>
            <a:r>
              <a:rPr lang="en-US" dirty="0"/>
              <a:t>one of the two hypothesis is correct, we did the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Kolmogorov-Smirnov Test </a:t>
            </a:r>
            <a:r>
              <a:rPr lang="en-US" dirty="0"/>
              <a:t>to check if the plot shape for both data is same or </a:t>
            </a:r>
            <a:r>
              <a:rPr lang="en-US" dirty="0" smtClean="0"/>
              <a:t>not</a:t>
            </a:r>
            <a:r>
              <a:rPr lang="x-none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1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the similarity in questions and answers distributions of </a:t>
            </a:r>
            <a:r>
              <a:rPr lang="en-US" dirty="0" smtClean="0"/>
              <a:t>scores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7292"/>
            <a:ext cx="8229600" cy="4876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x-none" dirty="0" smtClean="0"/>
          </a:p>
          <a:p>
            <a:pPr marL="0" indent="0">
              <a:buNone/>
            </a:pPr>
            <a:endParaRPr lang="x-none" dirty="0"/>
          </a:p>
          <a:p>
            <a:pPr marL="0" indent="0">
              <a:buNone/>
            </a:pPr>
            <a:endParaRPr lang="x-none" dirty="0" smtClean="0"/>
          </a:p>
          <a:p>
            <a:pPr marL="0" indent="0">
              <a:buNone/>
            </a:pPr>
            <a:endParaRPr lang="x-none" dirty="0"/>
          </a:p>
          <a:p>
            <a:pPr marL="0" indent="0">
              <a:buNone/>
            </a:pPr>
            <a:endParaRPr lang="x-none" dirty="0" smtClean="0"/>
          </a:p>
          <a:p>
            <a:pPr marL="0" indent="0">
              <a:buNone/>
            </a:pPr>
            <a:endParaRPr lang="x-none" dirty="0" smtClean="0"/>
          </a:p>
          <a:p>
            <a:pPr marL="0" indent="0">
              <a:buNone/>
            </a:pPr>
            <a:endParaRPr lang="x-none" dirty="0"/>
          </a:p>
          <a:p>
            <a:r>
              <a:rPr lang="en-US" dirty="0"/>
              <a:t>We could </a:t>
            </a:r>
            <a:r>
              <a:rPr lang="en-US" dirty="0" smtClean="0"/>
              <a:t>interpret the </a:t>
            </a:r>
            <a:r>
              <a:rPr lang="en-US" dirty="0"/>
              <a:t>results as follows: </a:t>
            </a:r>
          </a:p>
          <a:p>
            <a:pPr lvl="1"/>
            <a:r>
              <a:rPr lang="en-US" b="1" dirty="0">
                <a:solidFill>
                  <a:srgbClr val="ACA73B"/>
                </a:solidFill>
              </a:rPr>
              <a:t>D=0.10445 </a:t>
            </a:r>
            <a:r>
              <a:rPr lang="en-US" dirty="0">
                <a:solidFill>
                  <a:schemeClr val="accent3"/>
                </a:solidFill>
              </a:rPr>
              <a:t>is the value of the K-S test statistic. It means the maximum difference between the </a:t>
            </a:r>
            <a:r>
              <a:rPr lang="en-US" dirty="0" smtClean="0">
                <a:solidFill>
                  <a:schemeClr val="accent3"/>
                </a:solidFill>
              </a:rPr>
              <a:t>score </a:t>
            </a:r>
            <a:r>
              <a:rPr lang="en-US" dirty="0">
                <a:solidFill>
                  <a:schemeClr val="accent3"/>
                </a:solidFill>
              </a:rPr>
              <a:t>and </a:t>
            </a:r>
            <a:r>
              <a:rPr lang="en-US" dirty="0" smtClean="0">
                <a:solidFill>
                  <a:schemeClr val="accent3"/>
                </a:solidFill>
              </a:rPr>
              <a:t>number of answers probability </a:t>
            </a:r>
            <a:r>
              <a:rPr lang="en-US" dirty="0">
                <a:solidFill>
                  <a:schemeClr val="accent3"/>
                </a:solidFill>
              </a:rPr>
              <a:t>mass function </a:t>
            </a:r>
            <a:r>
              <a:rPr lang="en-US" dirty="0" smtClean="0">
                <a:solidFill>
                  <a:schemeClr val="accent3"/>
                </a:solidFill>
              </a:rPr>
              <a:t>is </a:t>
            </a:r>
            <a:r>
              <a:rPr lang="en-US" dirty="0">
                <a:solidFill>
                  <a:schemeClr val="accent3"/>
                </a:solidFill>
              </a:rPr>
              <a:t>0.10445 and this is not that important.</a:t>
            </a:r>
          </a:p>
          <a:p>
            <a:pPr lvl="1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p-value=2.2e-16 = 0.00000000000000022</a:t>
            </a:r>
            <a:r>
              <a:rPr lang="en-US" dirty="0">
                <a:solidFill>
                  <a:schemeClr val="accent3"/>
                </a:solidFill>
              </a:rPr>
              <a:t>; the more this number is greater than 0.05, the more that Hypothesis 0 is right. In other words, it is that the two samples were drawn from the same distribution. In our case, it proves that they are not drawn from the same one. </a:t>
            </a:r>
          </a:p>
          <a:p>
            <a:pPr lvl="1"/>
            <a:r>
              <a:rPr lang="en-US" b="1" dirty="0">
                <a:solidFill>
                  <a:srgbClr val="ACA73B"/>
                </a:solidFill>
              </a:rPr>
              <a:t>Alternative hypothesis= two-sided</a:t>
            </a:r>
            <a:r>
              <a:rPr lang="en-US" dirty="0">
                <a:solidFill>
                  <a:schemeClr val="accent3"/>
                </a:solidFill>
              </a:rPr>
              <a:t>. The alternative hypothesis is denoted to hypothesis </a:t>
            </a:r>
            <a:r>
              <a:rPr lang="en-US" dirty="0" smtClean="0">
                <a:solidFill>
                  <a:schemeClr val="accent3"/>
                </a:solidFill>
              </a:rPr>
              <a:t>one. </a:t>
            </a:r>
            <a:endParaRPr lang="en-US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5999" y="2951318"/>
            <a:ext cx="484909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Kolmogorov-Smirnov Test to check the shape similarity of score in questions and answers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24" y="1612397"/>
            <a:ext cx="3804981" cy="13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3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explored the data of stack overflow by downloading the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2013 MSR</a:t>
            </a:r>
            <a:r>
              <a:rPr lang="en-US" dirty="0"/>
              <a:t> Mining challenge </a:t>
            </a:r>
            <a:r>
              <a:rPr lang="en-US" b="1" dirty="0" smtClean="0">
                <a:solidFill>
                  <a:srgbClr val="ACA73B"/>
                </a:solidFill>
              </a:rPr>
              <a:t>PostgreSQL </a:t>
            </a:r>
            <a:r>
              <a:rPr lang="en-US" b="1" dirty="0">
                <a:solidFill>
                  <a:srgbClr val="ACA73B"/>
                </a:solidFill>
              </a:rPr>
              <a:t>data dump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/>
              <a:t>The </a:t>
            </a:r>
            <a:r>
              <a:rPr lang="en-US" dirty="0" err="1"/>
              <a:t>PostgreSQL</a:t>
            </a:r>
            <a:r>
              <a:rPr lang="en-US" dirty="0"/>
              <a:t> dump files consists of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four tables</a:t>
            </a:r>
            <a:r>
              <a:rPr lang="en-US" dirty="0"/>
              <a:t>: posts, comments, users and votes. </a:t>
            </a:r>
            <a:endParaRPr lang="en-US" dirty="0" smtClean="0"/>
          </a:p>
          <a:p>
            <a:r>
              <a:rPr lang="en-US" dirty="0" smtClean="0"/>
              <a:t>We studied the database schema, and got familiar with the structure of the data dump. </a:t>
            </a:r>
          </a:p>
          <a:p>
            <a:r>
              <a:rPr lang="en-US" dirty="0" smtClean="0"/>
              <a:t>And that ease the process of collecting and processing certain information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15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the similarity in questions and answers distributions of scores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1837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However, the p-value is less than our assumed significance level of </a:t>
            </a:r>
            <a:r>
              <a:rPr lang="en-US" dirty="0" smtClean="0"/>
              <a:t>0.05; thus we </a:t>
            </a:r>
            <a:r>
              <a:rPr lang="en-US" dirty="0"/>
              <a:t>fail to reject the alternative hypothesis and conclude that there is evidence in the data to suggest that the two have different distributions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5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Finding the similarity in questions and answers distributions </a:t>
            </a:r>
            <a:r>
              <a:rPr lang="en-US" dirty="0"/>
              <a:t>of scores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1837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/>
              <a:t>perform another test called “</a:t>
            </a:r>
            <a:r>
              <a:rPr lang="en-US" b="1" dirty="0">
                <a:solidFill>
                  <a:srgbClr val="ACA73B"/>
                </a:solidFill>
              </a:rPr>
              <a:t>Wilcoxon Rank Sum </a:t>
            </a:r>
            <a:r>
              <a:rPr lang="en-US" dirty="0"/>
              <a:t>” or known as “Mann-Whitney” that has been used to determine if two datasets are having the same distribution. </a:t>
            </a:r>
            <a:endParaRPr lang="x-none" dirty="0" smtClean="0"/>
          </a:p>
          <a:p>
            <a:r>
              <a:rPr lang="en-US" dirty="0" smtClean="0"/>
              <a:t>We </a:t>
            </a:r>
            <a:r>
              <a:rPr lang="en-US" dirty="0"/>
              <a:t>got the </a:t>
            </a:r>
            <a:r>
              <a:rPr lang="en-US" b="1" dirty="0">
                <a:solidFill>
                  <a:srgbClr val="ACA73B"/>
                </a:solidFill>
              </a:rPr>
              <a:t>p-value (2.2e-16) &lt; 0.05</a:t>
            </a:r>
            <a:r>
              <a:rPr lang="en-US" dirty="0"/>
              <a:t>, we conclude that the score data of questions and score data in answers are </a:t>
            </a:r>
            <a:r>
              <a:rPr lang="en-US" b="1" dirty="0">
                <a:solidFill>
                  <a:srgbClr val="ACA73B"/>
                </a:solidFill>
              </a:rPr>
              <a:t>non-identical populations</a:t>
            </a:r>
            <a:r>
              <a:rPr lang="en-US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4664365"/>
            <a:ext cx="4257866" cy="13625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4136" y="6003791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Wilcoxon test to check if score in questions and score in answers have the same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07678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the </a:t>
            </a:r>
            <a:r>
              <a:rPr lang="en-US" dirty="0" smtClean="0"/>
              <a:t>similarity in </a:t>
            </a:r>
            <a:r>
              <a:rPr lang="en-US" dirty="0"/>
              <a:t>questions and answers distributions of scores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1837"/>
            <a:ext cx="8229600" cy="4876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ACA73B"/>
                </a:solidFill>
              </a:rPr>
              <a:t>Q-Q plot </a:t>
            </a:r>
            <a:r>
              <a:rPr lang="en-US" dirty="0"/>
              <a:t>could be used for finding out if the two datasets have the same distribution. 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ost </a:t>
            </a:r>
            <a:r>
              <a:rPr lang="en-US" dirty="0"/>
              <a:t>of the points are far from the red line, which means that both datasets are drawn from different distributions.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16" y="3664526"/>
            <a:ext cx="4367894" cy="22236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2092" y="5888181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Q-Q plot shows that the two datasets are not from a common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83329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2177"/>
            <a:ext cx="8229600" cy="990600"/>
          </a:xfrm>
        </p:spPr>
        <p:txBody>
          <a:bodyPr>
            <a:noAutofit/>
          </a:bodyPr>
          <a:lstStyle/>
          <a:p>
            <a:r>
              <a:rPr lang="en-US" sz="2800" dirty="0"/>
              <a:t>Finding the similarity </a:t>
            </a:r>
            <a:r>
              <a:rPr lang="en-US" sz="2800" dirty="0" smtClean="0"/>
              <a:t>in questions </a:t>
            </a:r>
            <a:r>
              <a:rPr lang="en-US" sz="2800" dirty="0"/>
              <a:t>and answers have similar distributions of number of </a:t>
            </a:r>
            <a:r>
              <a:rPr lang="en-US" sz="2800" dirty="0" smtClean="0"/>
              <a:t>comments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6044"/>
            <a:ext cx="8229600" cy="487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To </a:t>
            </a:r>
            <a:r>
              <a:rPr lang="en-US" sz="2000" dirty="0"/>
              <a:t>find if both dataset are from the same distribution, we first did the </a:t>
            </a:r>
            <a:r>
              <a:rPr lang="en-US" sz="2000" b="1" dirty="0">
                <a:solidFill>
                  <a:srgbClr val="ACA73B"/>
                </a:solidFill>
              </a:rPr>
              <a:t>Kolmogorov-Smirnov </a:t>
            </a:r>
            <a:r>
              <a:rPr lang="en-US" sz="2000" b="1" dirty="0" smtClean="0">
                <a:solidFill>
                  <a:srgbClr val="ACA73B"/>
                </a:solidFill>
              </a:rPr>
              <a:t>Test</a:t>
            </a:r>
            <a:r>
              <a:rPr lang="en-US" sz="2000" dirty="0" smtClean="0"/>
              <a:t>. </a:t>
            </a:r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1800" dirty="0"/>
              <a:t>We could interpret the results as follows: </a:t>
            </a:r>
          </a:p>
          <a:p>
            <a:pPr lvl="1"/>
            <a:r>
              <a:rPr lang="en-US" sz="1800" b="1" dirty="0">
                <a:solidFill>
                  <a:srgbClr val="ACA73B"/>
                </a:solidFill>
              </a:rPr>
              <a:t>D=</a:t>
            </a:r>
            <a:r>
              <a:rPr lang="en-US" sz="1800" b="1" dirty="0" smtClean="0">
                <a:solidFill>
                  <a:srgbClr val="ACA73B"/>
                </a:solidFill>
              </a:rPr>
              <a:t>0.0523 </a:t>
            </a:r>
            <a:r>
              <a:rPr lang="en-US" sz="1800" dirty="0">
                <a:solidFill>
                  <a:schemeClr val="accent3"/>
                </a:solidFill>
              </a:rPr>
              <a:t>is the value of the K-S test statistic. It means the maximum difference between the score and number of answers probability mass function is 0.10445 and this is not that important.</a:t>
            </a:r>
          </a:p>
          <a:p>
            <a:pPr lvl="1"/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p-value=2.2e-16 = 0.00000000000000022</a:t>
            </a:r>
            <a:r>
              <a:rPr lang="en-US" sz="1800" dirty="0">
                <a:solidFill>
                  <a:schemeClr val="accent3"/>
                </a:solidFill>
              </a:rPr>
              <a:t>; the more this number is greater than 0.05, the more that Hypothesis 0 is right. In other words, it is that the two samples were drawn from the same distribution. In our case, it proves that they are not drawn from the same one. </a:t>
            </a:r>
          </a:p>
          <a:p>
            <a:pPr lvl="1"/>
            <a:r>
              <a:rPr lang="en-US" sz="1800" b="1" dirty="0">
                <a:solidFill>
                  <a:srgbClr val="ACA73B"/>
                </a:solidFill>
              </a:rPr>
              <a:t>Alternative hypothesis= two-sided</a:t>
            </a:r>
            <a:r>
              <a:rPr lang="en-US" sz="1800" dirty="0">
                <a:solidFill>
                  <a:schemeClr val="accent3"/>
                </a:solidFill>
              </a:rPr>
              <a:t>. The alternative hypothesis is denoted to hypothesis one.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677" y="2551171"/>
            <a:ext cx="4123649" cy="12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1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88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the </a:t>
            </a:r>
            <a:r>
              <a:rPr lang="en-US" dirty="0" smtClean="0"/>
              <a:t>similarity in </a:t>
            </a:r>
            <a:r>
              <a:rPr lang="en-US" dirty="0"/>
              <a:t>questions and answers </a:t>
            </a:r>
            <a:r>
              <a:rPr lang="en-US" dirty="0" smtClean="0"/>
              <a:t>distributions </a:t>
            </a:r>
            <a:r>
              <a:rPr lang="en-US" dirty="0"/>
              <a:t>of number of </a:t>
            </a:r>
            <a:r>
              <a:rPr lang="en-US" dirty="0" smtClean="0"/>
              <a:t>comments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applied the </a:t>
            </a:r>
            <a:r>
              <a:rPr lang="en-US" b="1" dirty="0">
                <a:solidFill>
                  <a:srgbClr val="ACA73B"/>
                </a:solidFill>
              </a:rPr>
              <a:t>Wilcoxon Rank Sum </a:t>
            </a:r>
            <a:r>
              <a:rPr lang="en-US" b="1" dirty="0" smtClean="0">
                <a:solidFill>
                  <a:srgbClr val="ACA73B"/>
                </a:solidFill>
              </a:rPr>
              <a:t>test</a:t>
            </a:r>
            <a:r>
              <a:rPr lang="en-US" dirty="0" smtClean="0"/>
              <a:t>.</a:t>
            </a:r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both tests the </a:t>
            </a:r>
            <a:r>
              <a:rPr lang="en-US" b="1" dirty="0">
                <a:solidFill>
                  <a:srgbClr val="ACA73B"/>
                </a:solidFill>
              </a:rPr>
              <a:t>p-value </a:t>
            </a:r>
            <a:r>
              <a:rPr lang="en-US" dirty="0"/>
              <a:t>is less than our assumed significance level of 0.05, thus we fail to reject the alternative hypothesis and conclude that there is evidence in the data to suggest that the </a:t>
            </a:r>
            <a:r>
              <a:rPr lang="en-US" b="1" dirty="0">
                <a:solidFill>
                  <a:srgbClr val="ACA73B"/>
                </a:solidFill>
              </a:rPr>
              <a:t>two have different distributions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408" y="4413826"/>
            <a:ext cx="4480159" cy="14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782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the similarity in questions and answers distributions of number of comments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found form the </a:t>
            </a:r>
            <a:r>
              <a:rPr lang="en-US" b="1" dirty="0">
                <a:solidFill>
                  <a:srgbClr val="ACA73B"/>
                </a:solidFill>
              </a:rPr>
              <a:t>Q-Q plot </a:t>
            </a:r>
            <a:r>
              <a:rPr lang="en-US" dirty="0"/>
              <a:t>that there are </a:t>
            </a:r>
            <a:r>
              <a:rPr lang="en-US" dirty="0" smtClean="0"/>
              <a:t>outliers </a:t>
            </a:r>
            <a:r>
              <a:rPr lang="en-US" dirty="0"/>
              <a:t>above the red line and for sure that means there is no common distributions between the two </a:t>
            </a:r>
            <a:r>
              <a:rPr lang="en-US" dirty="0" smtClean="0"/>
              <a:t>sets.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909" y="3760353"/>
            <a:ext cx="4095750" cy="20851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3000" y="5871801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Q-Q plot shows that the two datasets are not from a common distribution </a:t>
            </a:r>
          </a:p>
        </p:txBody>
      </p:sp>
    </p:spTree>
    <p:extLst>
      <p:ext uri="{BB962C8B-B14F-4D97-AF65-F5344CB8AC3E}">
        <p14:creationId xmlns:p14="http://schemas.microsoft.com/office/powerpoint/2010/main" val="84180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Finding a </a:t>
            </a:r>
            <a:r>
              <a:rPr lang="en-US" sz="3200" dirty="0"/>
              <a:t>relationship between a question’s score and the number of </a:t>
            </a:r>
            <a:r>
              <a:rPr lang="en-US" sz="3200" dirty="0" smtClean="0"/>
              <a:t>its answers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mentioned in the </a:t>
            </a:r>
            <a:r>
              <a:rPr lang="en-US" dirty="0" err="1"/>
              <a:t>stackoverflow</a:t>
            </a:r>
            <a:r>
              <a:rPr lang="en-US" dirty="0"/>
              <a:t> help center that in order to get high score in a question the asker should follow specific instructions starting from asking good and clear question, use the most related tags, provide example or piece of code etc. 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intuition here is that good questions will be </a:t>
            </a:r>
            <a:r>
              <a:rPr lang="en-US" dirty="0" err="1"/>
              <a:t>upvoted</a:t>
            </a:r>
            <a:r>
              <a:rPr lang="en-US" dirty="0"/>
              <a:t> and get higher score and that will attract more people to answer those questions.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02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Finding a relationship between a question’s score and the number of its </a:t>
            </a:r>
            <a:r>
              <a:rPr lang="en-US" sz="3200" dirty="0" smtClean="0"/>
              <a:t>answers (Cont</a:t>
            </a:r>
            <a:r>
              <a:rPr lang="en-US" sz="3200" dirty="0"/>
              <a:t>.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first start by checking the nature of the relation between question’s score </a:t>
            </a:r>
            <a:r>
              <a:rPr lang="en-US" dirty="0" smtClean="0"/>
              <a:t>vs. </a:t>
            </a:r>
            <a:r>
              <a:rPr lang="en-US" dirty="0"/>
              <a:t>the number of answers it got through studying </a:t>
            </a:r>
            <a:r>
              <a:rPr lang="en-US" b="1" dirty="0">
                <a:solidFill>
                  <a:srgbClr val="ACA73B"/>
                </a:solidFill>
              </a:rPr>
              <a:t>Pearson Correlation Coefficient</a:t>
            </a:r>
            <a:r>
              <a:rPr lang="en-US" dirty="0"/>
              <a:t> between the two variables by using the function </a:t>
            </a:r>
            <a:r>
              <a:rPr lang="en-US" b="1" i="1" dirty="0" err="1">
                <a:solidFill>
                  <a:srgbClr val="ACA73B"/>
                </a:solidFill>
                <a:latin typeface="Abadi MT Condensed Extra Bold"/>
                <a:cs typeface="Abadi MT Condensed Extra Bold"/>
              </a:rPr>
              <a:t>cor</a:t>
            </a:r>
            <a:r>
              <a:rPr lang="en-US" b="1" i="1" dirty="0" smtClean="0">
                <a:solidFill>
                  <a:srgbClr val="ACA73B"/>
                </a:solidFill>
                <a:latin typeface="Abadi MT Condensed Extra Bold"/>
                <a:cs typeface="Abadi MT Condensed Extra Bold"/>
              </a:rPr>
              <a:t>(data1, data2)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</a:t>
            </a:r>
            <a:r>
              <a:rPr lang="en-US" dirty="0"/>
              <a:t>correlation illustrates whether the two variables has a linear relation i.e. we want to see in which degree they are moving together if its </a:t>
            </a:r>
            <a:r>
              <a:rPr lang="en-US" dirty="0" smtClean="0"/>
              <a:t>applicable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The result </a:t>
            </a:r>
            <a:r>
              <a:rPr lang="en-US" dirty="0" smtClean="0"/>
              <a:t>shows </a:t>
            </a:r>
            <a:r>
              <a:rPr lang="en-US" dirty="0"/>
              <a:t>that there is a weak linear relation between them since it is close to 1, we can conclude that the variables are positively linearly related.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47" y="4406727"/>
            <a:ext cx="4817277" cy="66322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45234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Finding a relationship between a question’s score and the number of its </a:t>
            </a:r>
            <a:r>
              <a:rPr lang="en-US" sz="3200" dirty="0" smtClean="0"/>
              <a:t>answers (Cont.)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found that the </a:t>
            </a:r>
            <a:r>
              <a:rPr lang="en-US" b="1" dirty="0">
                <a:solidFill>
                  <a:srgbClr val="ACA73B"/>
                </a:solidFill>
              </a:rPr>
              <a:t>covariance</a:t>
            </a:r>
            <a:r>
              <a:rPr lang="en-US" dirty="0"/>
              <a:t> of the two variables </a:t>
            </a:r>
            <a:r>
              <a:rPr lang="en-US" i="1" dirty="0"/>
              <a:t>score, and number of answers </a:t>
            </a:r>
            <a:r>
              <a:rPr lang="en-US" dirty="0"/>
              <a:t>measures how they are linearly related.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>
                <a:solidFill>
                  <a:srgbClr val="ACA73B"/>
                </a:solidFill>
              </a:rPr>
              <a:t>positive covariance </a:t>
            </a:r>
            <a:r>
              <a:rPr lang="en-US" dirty="0"/>
              <a:t>indicates a </a:t>
            </a:r>
            <a:r>
              <a:rPr lang="en-US" b="1" dirty="0">
                <a:solidFill>
                  <a:srgbClr val="ACA73B"/>
                </a:solidFill>
              </a:rPr>
              <a:t>positive linear relationship</a:t>
            </a:r>
            <a:r>
              <a:rPr lang="en-US" dirty="0"/>
              <a:t> between the variables, and a </a:t>
            </a:r>
            <a:r>
              <a:rPr lang="en-US" b="1" dirty="0">
                <a:solidFill>
                  <a:srgbClr val="ACA73B"/>
                </a:solidFill>
              </a:rPr>
              <a:t>negative covariance </a:t>
            </a:r>
            <a:r>
              <a:rPr lang="en-US" dirty="0"/>
              <a:t>would indicate the opposite.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result shows that </a:t>
            </a:r>
            <a:r>
              <a:rPr lang="en-US" dirty="0"/>
              <a:t>both have kind of same behavior, which means if the questions have a high score, mostly it will have a high number of answers, and vice versa.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01" y="4088190"/>
            <a:ext cx="3823456" cy="658796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08772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Finding a relationship between a question’s score and the number of its </a:t>
            </a:r>
            <a:r>
              <a:rPr lang="en-US" sz="3200" dirty="0" smtClean="0"/>
              <a:t>answers (Cont.)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performed </a:t>
            </a:r>
            <a:r>
              <a:rPr lang="en-US" b="1" dirty="0">
                <a:solidFill>
                  <a:srgbClr val="ACA73B"/>
                </a:solidFill>
              </a:rPr>
              <a:t>linear regression model </a:t>
            </a:r>
            <a:r>
              <a:rPr lang="en-US" dirty="0"/>
              <a:t>to examine the relationship between the question’s score and the number of answers by using the linear model function </a:t>
            </a:r>
            <a:r>
              <a:rPr lang="en-US" b="1" i="1" dirty="0">
                <a:solidFill>
                  <a:srgbClr val="ACA73B"/>
                </a:solidFill>
                <a:latin typeface="Abadi MT Condensed Extra Bold"/>
                <a:cs typeface="Abadi MT Condensed Extra Bold"/>
              </a:rPr>
              <a:t>lm </a:t>
            </a:r>
            <a:r>
              <a:rPr lang="en-US" b="1" i="1" dirty="0" smtClean="0">
                <a:solidFill>
                  <a:srgbClr val="ACA73B"/>
                </a:solidFill>
                <a:latin typeface="Abadi MT Condensed Extra Bold"/>
                <a:cs typeface="Abadi MT Condensed Extra Bold"/>
              </a:rPr>
              <a:t>(formula)</a:t>
            </a:r>
            <a:r>
              <a:rPr lang="en-US" dirty="0"/>
              <a:t>. 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function needs to be fed with a </a:t>
            </a:r>
            <a:r>
              <a:rPr lang="en-US" b="1" dirty="0">
                <a:solidFill>
                  <a:srgbClr val="ACA73B"/>
                </a:solidFill>
              </a:rPr>
              <a:t>formula interface </a:t>
            </a:r>
            <a:r>
              <a:rPr lang="en-US" dirty="0"/>
              <a:t>which should be taken as </a:t>
            </a:r>
            <a:r>
              <a:rPr lang="en-US" b="1" i="1" dirty="0">
                <a:solidFill>
                  <a:srgbClr val="ACA73B"/>
                </a:solidFill>
              </a:rPr>
              <a:t>explanatory variable ~ response variable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3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explanatory variable (independent variable) is the one that causes an effect and the response variable is the one that reflects the effect (dependent </a:t>
            </a:r>
            <a:r>
              <a:rPr lang="en-US" dirty="0" smtClean="0">
                <a:solidFill>
                  <a:schemeClr val="accent3"/>
                </a:solidFill>
              </a:rPr>
              <a:t>variable).</a:t>
            </a:r>
          </a:p>
          <a:p>
            <a:r>
              <a:rPr lang="en-US" dirty="0" smtClean="0"/>
              <a:t>In </a:t>
            </a:r>
            <a:r>
              <a:rPr lang="en-US" dirty="0"/>
              <a:t>our case study, we need to find how the score of any question could effect in some how the number of its </a:t>
            </a:r>
            <a:r>
              <a:rPr lang="en-US" dirty="0" smtClean="0"/>
              <a:t>answers.</a:t>
            </a:r>
          </a:p>
          <a:p>
            <a:pPr lvl="1"/>
            <a:r>
              <a:rPr lang="en-US" dirty="0" smtClean="0">
                <a:solidFill>
                  <a:srgbClr val="726056"/>
                </a:solidFill>
              </a:rPr>
              <a:t>Thus</a:t>
            </a:r>
            <a:r>
              <a:rPr lang="en-US" dirty="0">
                <a:solidFill>
                  <a:srgbClr val="726056"/>
                </a:solidFill>
              </a:rPr>
              <a:t>, our explanatory variable will be question’s score and the number of answers will be the response </a:t>
            </a:r>
            <a:r>
              <a:rPr lang="en-US" dirty="0" smtClean="0">
                <a:solidFill>
                  <a:srgbClr val="726056"/>
                </a:solidFill>
              </a:rPr>
              <a:t>variable.</a:t>
            </a:r>
            <a:endParaRPr lang="en-US" dirty="0">
              <a:solidFill>
                <a:srgbClr val="7260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7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Posts</a:t>
            </a:r>
          </a:p>
          <a:p>
            <a:r>
              <a:rPr lang="en-US" sz="2000" dirty="0"/>
              <a:t>Id</a:t>
            </a:r>
          </a:p>
          <a:p>
            <a:r>
              <a:rPr lang="en-US" sz="2000" dirty="0" err="1"/>
              <a:t>PostTypeId</a:t>
            </a:r>
            <a:r>
              <a:rPr lang="en-US" sz="2000" dirty="0"/>
              <a:t> </a:t>
            </a:r>
            <a:r>
              <a:rPr lang="en-US" sz="1600" dirty="0" smtClean="0"/>
              <a:t>(1:Question, 2:Answer)</a:t>
            </a:r>
          </a:p>
          <a:p>
            <a:r>
              <a:rPr lang="en-US" sz="2000" dirty="0" err="1"/>
              <a:t>ParentID</a:t>
            </a:r>
            <a:r>
              <a:rPr lang="en-US" sz="2000" dirty="0"/>
              <a:t> (only present if </a:t>
            </a:r>
            <a:r>
              <a:rPr lang="en-US" sz="2000" dirty="0" err="1"/>
              <a:t>PostTypeId</a:t>
            </a:r>
            <a:r>
              <a:rPr lang="en-US" sz="2000" dirty="0"/>
              <a:t> is 2</a:t>
            </a:r>
            <a:r>
              <a:rPr lang="en-US" sz="2000" dirty="0" smtClean="0"/>
              <a:t>)</a:t>
            </a:r>
          </a:p>
          <a:p>
            <a:r>
              <a:rPr lang="en-US" sz="2000" dirty="0" err="1" smtClean="0"/>
              <a:t>AcceptedAnswerId</a:t>
            </a:r>
            <a:r>
              <a:rPr lang="en-US" sz="2000" dirty="0" smtClean="0"/>
              <a:t> </a:t>
            </a:r>
            <a:r>
              <a:rPr lang="en-US" sz="2000" dirty="0"/>
              <a:t>(only present if </a:t>
            </a:r>
            <a:r>
              <a:rPr lang="en-US" sz="2000" dirty="0" err="1"/>
              <a:t>PostTypeId</a:t>
            </a:r>
            <a:r>
              <a:rPr lang="en-US" sz="2000" dirty="0"/>
              <a:t> is 1)</a:t>
            </a:r>
          </a:p>
          <a:p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CreationDate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/>
              <a:t>Score</a:t>
            </a:r>
          </a:p>
          <a:p>
            <a:r>
              <a:rPr lang="en-US" sz="2000" dirty="0" err="1"/>
              <a:t>ViewCount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BFBFBF"/>
                </a:solidFill>
              </a:rPr>
              <a:t>Body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err="1"/>
              <a:t>OwnerUserId</a:t>
            </a:r>
            <a:r>
              <a:rPr lang="en-US" sz="2000" dirty="0"/>
              <a:t> </a:t>
            </a:r>
          </a:p>
          <a:p>
            <a:r>
              <a:rPr lang="en-US" sz="2000" dirty="0" err="1">
                <a:solidFill>
                  <a:srgbClr val="BFBFBF"/>
                </a:solidFill>
              </a:rPr>
              <a:t>LastEditorUserId</a:t>
            </a:r>
            <a:r>
              <a:rPr lang="en-US" sz="2000" dirty="0">
                <a:solidFill>
                  <a:srgbClr val="BFBFBF"/>
                </a:solidFill>
              </a:rPr>
              <a:t> </a:t>
            </a:r>
          </a:p>
          <a:p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>
                <a:solidFill>
                  <a:srgbClr val="BFBFBF"/>
                </a:solidFill>
              </a:rPr>
              <a:t>LastEditorDisplayName</a:t>
            </a:r>
            <a:r>
              <a:rPr lang="en-US" sz="2000" dirty="0" smtClean="0">
                <a:solidFill>
                  <a:srgbClr val="BFBFBF"/>
                </a:solidFill>
              </a:rPr>
              <a:t> 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err="1">
                <a:solidFill>
                  <a:srgbClr val="BFBFBF"/>
                </a:solidFill>
              </a:rPr>
              <a:t>LastEditDate</a:t>
            </a:r>
            <a:r>
              <a:rPr lang="en-US" sz="2000" dirty="0">
                <a:solidFill>
                  <a:srgbClr val="BFBFBF"/>
                </a:solidFill>
              </a:rPr>
              <a:t>="2009-03-05T22:28:34.823” </a:t>
            </a:r>
          </a:p>
          <a:p>
            <a:r>
              <a:rPr lang="en-US" sz="2000" dirty="0" err="1">
                <a:solidFill>
                  <a:srgbClr val="BFBFBF"/>
                </a:solidFill>
              </a:rPr>
              <a:t>LastActivityDate</a:t>
            </a:r>
            <a:r>
              <a:rPr lang="en-US" sz="2000" dirty="0">
                <a:solidFill>
                  <a:srgbClr val="BFBFBF"/>
                </a:solidFill>
              </a:rPr>
              <a:t>="2009-03-11T12:51:01.480” </a:t>
            </a:r>
          </a:p>
          <a:p>
            <a:r>
              <a:rPr lang="en-US" sz="2000" dirty="0">
                <a:solidFill>
                  <a:srgbClr val="BFBFBF"/>
                </a:solidFill>
              </a:rPr>
              <a:t>Title </a:t>
            </a:r>
          </a:p>
          <a:p>
            <a:r>
              <a:rPr lang="en-US" sz="2000" dirty="0"/>
              <a:t>Tags </a:t>
            </a:r>
          </a:p>
          <a:p>
            <a:r>
              <a:rPr lang="en-US" sz="2000" dirty="0" err="1"/>
              <a:t>AnswerCount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CommentCount</a:t>
            </a:r>
            <a:endParaRPr lang="en-US" sz="2000" dirty="0"/>
          </a:p>
          <a:p>
            <a:r>
              <a:rPr lang="en-US" sz="2000" dirty="0" err="1">
                <a:solidFill>
                  <a:srgbClr val="BFBFBF"/>
                </a:solidFill>
              </a:rPr>
              <a:t>FavoriteCount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err="1">
                <a:solidFill>
                  <a:srgbClr val="BFBFBF"/>
                </a:solidFill>
              </a:rPr>
              <a:t>ClosedDate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err="1">
                <a:solidFill>
                  <a:srgbClr val="BFBFBF"/>
                </a:solidFill>
              </a:rPr>
              <a:t>CommunityOwnedDate</a:t>
            </a:r>
            <a:r>
              <a:rPr lang="en-US" sz="2000" dirty="0">
                <a:solidFill>
                  <a:srgbClr val="BFBFBF"/>
                </a:solidFill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954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Finding a relationship between a question’s score and the number of its </a:t>
            </a:r>
            <a:r>
              <a:rPr lang="en-US" sz="3200" dirty="0" smtClean="0"/>
              <a:t>answers (Cont.)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</a:t>
            </a:r>
            <a:r>
              <a:rPr lang="en-US" dirty="0"/>
              <a:t>the previous </a:t>
            </a:r>
            <a:r>
              <a:rPr lang="en-US" dirty="0" smtClean="0"/>
              <a:t>model, </a:t>
            </a:r>
            <a:r>
              <a:rPr lang="en-US" dirty="0"/>
              <a:t>we found out the regression equation that represents such relation is: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Number of Answers per Question= 0.10 (Score) + 1.99</a:t>
            </a:r>
          </a:p>
        </p:txBody>
      </p:sp>
      <p:pic>
        <p:nvPicPr>
          <p:cNvPr id="6" name="Picture 5" descr="Macintosh HD:Users:areejalthubaity:Desktop:Screen Shot 2015-11-11 at 10.11.11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646" y="3757396"/>
            <a:ext cx="4882145" cy="1387472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1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Finding a relationship between a question’s score and the number of its </a:t>
            </a:r>
            <a:r>
              <a:rPr lang="en-US" sz="3200" dirty="0" smtClean="0"/>
              <a:t>answers (Cont.)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used the function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summary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(regression model)</a:t>
            </a:r>
            <a:r>
              <a:rPr lang="en-US" b="1" dirty="0" smtClean="0"/>
              <a:t> </a:t>
            </a:r>
            <a:r>
              <a:rPr lang="en-US" dirty="0"/>
              <a:t>to test ‘statistical significance’ of the previous </a:t>
            </a:r>
            <a:r>
              <a:rPr lang="en-US" dirty="0" smtClean="0"/>
              <a:t>equation. </a:t>
            </a:r>
            <a:endParaRPr lang="en-US" dirty="0"/>
          </a:p>
        </p:txBody>
      </p:sp>
      <p:pic>
        <p:nvPicPr>
          <p:cNvPr id="5" name="Picture 4" descr="Macintosh HD:Users:areejalthubaity:Desktop:Screen Shot 2015-11-11 at 9.28.11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37" y="2656768"/>
            <a:ext cx="5627816" cy="3820232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680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Finding a relationship between a question’s score and comments it </a:t>
            </a:r>
            <a:r>
              <a:rPr lang="en-US" sz="3200" dirty="0" smtClean="0"/>
              <a:t>receives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99075"/>
          </a:xfrm>
        </p:spPr>
        <p:txBody>
          <a:bodyPr>
            <a:normAutofit/>
          </a:bodyPr>
          <a:lstStyle/>
          <a:p>
            <a:r>
              <a:rPr lang="en-US" sz="2000" dirty="0"/>
              <a:t>As in pervious section, we follow the same steps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First</a:t>
            </a:r>
            <a:r>
              <a:rPr lang="en-US" sz="2000" dirty="0"/>
              <a:t>, finding the </a:t>
            </a:r>
            <a:r>
              <a:rPr lang="en-US" sz="2000" b="1" dirty="0">
                <a:solidFill>
                  <a:srgbClr val="ACA73B"/>
                </a:solidFill>
              </a:rPr>
              <a:t>correlation</a:t>
            </a:r>
            <a:r>
              <a:rPr lang="en-US" sz="2000" dirty="0"/>
              <a:t> between questions’ score and number of </a:t>
            </a:r>
            <a:r>
              <a:rPr lang="en-US" sz="2000" dirty="0" smtClean="0"/>
              <a:t>comments.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correlation value is a </a:t>
            </a:r>
            <a:r>
              <a:rPr lang="en-US" sz="2000" b="1" dirty="0">
                <a:solidFill>
                  <a:srgbClr val="ACA73B"/>
                </a:solidFill>
              </a:rPr>
              <a:t>positive small value </a:t>
            </a:r>
            <a:r>
              <a:rPr lang="en-US" sz="2000" dirty="0"/>
              <a:t>and that means they have a very </a:t>
            </a:r>
            <a:r>
              <a:rPr lang="en-US" sz="2000" b="1" dirty="0">
                <a:solidFill>
                  <a:srgbClr val="ACA73B"/>
                </a:solidFill>
              </a:rPr>
              <a:t>weak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ACA73B"/>
                </a:solidFill>
              </a:rPr>
              <a:t>linear relationship </a:t>
            </a:r>
            <a:r>
              <a:rPr lang="en-US" sz="2000" dirty="0"/>
              <a:t>but we cannot say that there is no relationship since 0.05 &gt; </a:t>
            </a:r>
            <a:r>
              <a:rPr lang="en-US" sz="2000" dirty="0" smtClean="0"/>
              <a:t>0</a:t>
            </a:r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  <a:p>
            <a:r>
              <a:rPr lang="en-US" sz="2000" dirty="0" smtClean="0"/>
              <a:t>The </a:t>
            </a:r>
            <a:r>
              <a:rPr lang="en-US" sz="2000" b="1" dirty="0">
                <a:solidFill>
                  <a:srgbClr val="ACA73B"/>
                </a:solidFill>
              </a:rPr>
              <a:t>covariance </a:t>
            </a:r>
            <a:r>
              <a:rPr lang="en-US" sz="2000" b="1" dirty="0" smtClean="0">
                <a:solidFill>
                  <a:srgbClr val="ACA73B"/>
                </a:solidFill>
              </a:rPr>
              <a:t>is positive </a:t>
            </a:r>
            <a:r>
              <a:rPr lang="en-US" sz="2000" b="1" dirty="0">
                <a:solidFill>
                  <a:srgbClr val="ACA73B"/>
                </a:solidFill>
              </a:rPr>
              <a:t>value </a:t>
            </a:r>
            <a:r>
              <a:rPr lang="en-US" sz="2000" dirty="0"/>
              <a:t>of </a:t>
            </a:r>
            <a:r>
              <a:rPr lang="en-US" sz="2000" dirty="0" smtClean="0"/>
              <a:t>of </a:t>
            </a:r>
            <a:r>
              <a:rPr lang="en-US" sz="2000" dirty="0"/>
              <a:t>the two variables, which means that we have a linear relationship. </a:t>
            </a:r>
          </a:p>
          <a:p>
            <a:endParaRPr lang="en-US" sz="20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15" y="2670953"/>
            <a:ext cx="3977046" cy="711230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48" y="4897017"/>
            <a:ext cx="4130313" cy="802205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72469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Finding a relationship between a question’s score and comments it </a:t>
            </a:r>
            <a:r>
              <a:rPr lang="en-US" sz="3200" dirty="0" smtClean="0"/>
              <a:t>receives (Cont.)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99075"/>
          </a:xfrm>
        </p:spPr>
        <p:txBody>
          <a:bodyPr>
            <a:normAutofit/>
          </a:bodyPr>
          <a:lstStyle/>
          <a:p>
            <a:r>
              <a:rPr lang="en-US" sz="2000" dirty="0"/>
              <a:t>We applied </a:t>
            </a:r>
            <a:r>
              <a:rPr lang="en-US" sz="2000" i="1" dirty="0">
                <a:solidFill>
                  <a:srgbClr val="ACA73B"/>
                </a:solidFill>
                <a:latin typeface="Abadi MT Condensed Extra Bold"/>
                <a:cs typeface="Abadi MT Condensed Extra Bold"/>
              </a:rPr>
              <a:t>lm </a:t>
            </a:r>
            <a:r>
              <a:rPr lang="en-US" sz="2000" i="1" dirty="0" smtClean="0">
                <a:solidFill>
                  <a:srgbClr val="ACA73B"/>
                </a:solidFill>
                <a:latin typeface="Abadi MT Condensed Extra Bold"/>
                <a:cs typeface="Abadi MT Condensed Extra Bold"/>
              </a:rPr>
              <a:t>(formula)</a:t>
            </a:r>
            <a:r>
              <a:rPr lang="en-US" sz="2000" i="1" dirty="0" smtClean="0">
                <a:solidFill>
                  <a:srgbClr val="ACA73B"/>
                </a:solidFill>
              </a:rPr>
              <a:t> </a:t>
            </a:r>
            <a:r>
              <a:rPr lang="en-US" sz="2000" dirty="0"/>
              <a:t>function to get the regression equation of the relation between the score of a specific question and its number of comments </a:t>
            </a:r>
            <a:endParaRPr lang="en-US" sz="2000" dirty="0" smtClean="0"/>
          </a:p>
          <a:p>
            <a:r>
              <a:rPr lang="en-US" sz="2000" dirty="0"/>
              <a:t>W</a:t>
            </a:r>
            <a:r>
              <a:rPr lang="en-US" sz="2000" dirty="0" smtClean="0"/>
              <a:t>e </a:t>
            </a:r>
            <a:r>
              <a:rPr lang="en-US" sz="2000" dirty="0"/>
              <a:t>placed score as our explanatory variable and number of comments as the response variable. </a:t>
            </a:r>
            <a:endParaRPr lang="en-US" sz="2000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r>
              <a:rPr lang="en-US" sz="2000" dirty="0"/>
              <a:t>Hence, the equation of the relation is as follows: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000090"/>
                </a:solidFill>
              </a:rPr>
              <a:t>Number of Comments per Question= 0.015 (Score) + 2.688</a:t>
            </a:r>
          </a:p>
          <a:p>
            <a:endParaRPr lang="en-US" sz="2000" b="1" dirty="0"/>
          </a:p>
        </p:txBody>
      </p:sp>
      <p:pic>
        <p:nvPicPr>
          <p:cNvPr id="6" name="Picture 5" descr="Macintosh HD:Users:areejalthubaity:Desktop:Screen Shot 2015-11-12 at 12.09.24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421" y="3428999"/>
            <a:ext cx="4950414" cy="1387473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40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Finding a relationship between a question’s score and comments it receives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99075"/>
          </a:xfrm>
        </p:spPr>
        <p:txBody>
          <a:bodyPr>
            <a:normAutofit/>
          </a:bodyPr>
          <a:lstStyle/>
          <a:p>
            <a:r>
              <a:rPr lang="en-US" sz="2000" dirty="0"/>
              <a:t>The function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summary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(regression model) </a:t>
            </a:r>
            <a:r>
              <a:rPr lang="en-US" sz="2000" dirty="0"/>
              <a:t>were applied </a:t>
            </a:r>
            <a:r>
              <a:rPr lang="en-US" sz="2000" dirty="0" smtClean="0"/>
              <a:t>to </a:t>
            </a:r>
            <a:r>
              <a:rPr lang="en-US" sz="2000" dirty="0"/>
              <a:t>test the ‘statistical significance’ of the given equation. </a:t>
            </a:r>
          </a:p>
        </p:txBody>
      </p:sp>
      <p:pic>
        <p:nvPicPr>
          <p:cNvPr id="5" name="Picture 4" descr="Macintosh HD:Users:areejalthubaity:Desktop:Screen Shot 2015-11-12 at 12.14.35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93" y="2521540"/>
            <a:ext cx="5503198" cy="4177734"/>
          </a:xfrm>
          <a:prstGeom prst="rect">
            <a:avLst/>
          </a:prstGeom>
          <a:ln w="38100" cap="sq">
            <a:solidFill>
              <a:srgbClr val="4F81B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49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do our comparison between the reputation of users who ask questions, answer questions, &amp; leave </a:t>
            </a:r>
            <a:r>
              <a:rPr lang="en-US" dirty="0" smtClean="0"/>
              <a:t>comments.</a:t>
            </a:r>
          </a:p>
          <a:p>
            <a:r>
              <a:rPr lang="en-US" dirty="0" smtClean="0"/>
              <a:t>We </a:t>
            </a:r>
            <a:r>
              <a:rPr lang="en-US" dirty="0"/>
              <a:t>conduct a few similarity tests </a:t>
            </a:r>
          </a:p>
          <a:p>
            <a:r>
              <a:rPr lang="en-US" dirty="0" smtClean="0"/>
              <a:t>The </a:t>
            </a:r>
            <a:r>
              <a:rPr lang="en-US" dirty="0"/>
              <a:t>first similarity test that we conduct is a </a:t>
            </a:r>
            <a:r>
              <a:rPr lang="en-US" b="1" dirty="0">
                <a:solidFill>
                  <a:srgbClr val="ACA73B"/>
                </a:solidFill>
              </a:rPr>
              <a:t>direct visualization test</a:t>
            </a:r>
            <a:r>
              <a:rPr lang="en-US" dirty="0"/>
              <a:t>, by plotting the density distributions of the user reputations </a:t>
            </a:r>
            <a:r>
              <a:rPr lang="en-US" dirty="0" smtClean="0"/>
              <a:t>of (</a:t>
            </a:r>
            <a:r>
              <a:rPr lang="en-US" dirty="0" err="1" smtClean="0"/>
              <a:t>i</a:t>
            </a:r>
            <a:r>
              <a:rPr lang="en-US" dirty="0" smtClean="0"/>
              <a:t>) questions</a:t>
            </a:r>
            <a:r>
              <a:rPr lang="en-US" dirty="0"/>
              <a:t>, (ii) answers and (iii) comments side by side.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6039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Discuss how the reputation of users who ask questions, answer questions, or leave comments might be different</a:t>
            </a:r>
          </a:p>
        </p:txBody>
      </p:sp>
    </p:spTree>
    <p:extLst>
      <p:ext uri="{BB962C8B-B14F-4D97-AF65-F5344CB8AC3E}">
        <p14:creationId xmlns:p14="http://schemas.microsoft.com/office/powerpoint/2010/main" val="2286985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201"/>
            <a:ext cx="4736825" cy="6695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061"/>
          <a:stretch/>
        </p:blipFill>
        <p:spPr>
          <a:xfrm>
            <a:off x="4486689" y="188201"/>
            <a:ext cx="4763328" cy="6676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2961" y="2350748"/>
            <a:ext cx="2664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Questioner’s Reputation</a:t>
            </a:r>
          </a:p>
          <a:p>
            <a:pPr algn="ctr"/>
            <a:r>
              <a:rPr lang="en-US" dirty="0" smtClean="0"/>
              <a:t>Density Plot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13233" y="2330870"/>
            <a:ext cx="251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Answerer’s Reputation</a:t>
            </a:r>
          </a:p>
          <a:p>
            <a:pPr algn="ctr"/>
            <a:r>
              <a:rPr lang="en-US" dirty="0" smtClean="0"/>
              <a:t>Density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12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" y="167217"/>
            <a:ext cx="4606580" cy="6683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19" t="2410" r="2662"/>
          <a:stretch/>
        </p:blipFill>
        <p:spPr>
          <a:xfrm>
            <a:off x="4399721" y="172664"/>
            <a:ext cx="4625009" cy="6685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1576" y="2507612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three superimposed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9368" y="2369113"/>
            <a:ext cx="2741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Commenter’s Reputation</a:t>
            </a:r>
          </a:p>
          <a:p>
            <a:pPr algn="ctr"/>
            <a:r>
              <a:rPr lang="en-US" dirty="0" smtClean="0"/>
              <a:t>Density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1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602673"/>
            <a:ext cx="8728364" cy="990600"/>
          </a:xfrm>
        </p:spPr>
        <p:txBody>
          <a:bodyPr>
            <a:noAutofit/>
          </a:bodyPr>
          <a:lstStyle/>
          <a:p>
            <a:r>
              <a:rPr lang="en-US" sz="3200" dirty="0"/>
              <a:t>Discuss how the reputation of users who ask questions, answer questions, or leave comments might be </a:t>
            </a:r>
            <a:r>
              <a:rPr lang="en-US" sz="3200" dirty="0" smtClean="0"/>
              <a:t>different (Cont.)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7292"/>
            <a:ext cx="8229600" cy="48768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design another plot of the same data, the only difference being that we superimpose the density distributions one on top of the </a:t>
            </a:r>
            <a:r>
              <a:rPr lang="en-US" dirty="0" smtClean="0"/>
              <a:t>other.</a:t>
            </a:r>
            <a:endParaRPr lang="en-US" sz="2000" dirty="0" smtClean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50" y="3069303"/>
            <a:ext cx="7081520" cy="3823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574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602673"/>
            <a:ext cx="8728364" cy="990600"/>
          </a:xfrm>
        </p:spPr>
        <p:txBody>
          <a:bodyPr>
            <a:noAutofit/>
          </a:bodyPr>
          <a:lstStyle/>
          <a:p>
            <a:r>
              <a:rPr lang="en-US" sz="3200" dirty="0"/>
              <a:t>Discuss how the reputation of users who ask questions, answer questions, or leave comments might be different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7292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we collected statistical information about the user reputation for each of the three sets. The results obtained are as follows.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lvl="0"/>
            <a:r>
              <a:rPr lang="en-US" sz="2000" dirty="0"/>
              <a:t>The reputation of users ranges from about 1 to 465200. (as per 2013 SO statistics dump</a:t>
            </a:r>
            <a:r>
              <a:rPr lang="en-US" sz="2000" dirty="0" smtClean="0"/>
              <a:t>)</a:t>
            </a:r>
            <a:endParaRPr lang="en-US" sz="2000" dirty="0"/>
          </a:p>
          <a:p>
            <a:pPr lvl="0"/>
            <a:r>
              <a:rPr lang="en-US" sz="2000" dirty="0"/>
              <a:t>The reputation of users who ask questions tends to be generally on the lower end of the spectrum. This could correspond to those users who are not active members of </a:t>
            </a:r>
            <a:r>
              <a:rPr lang="en-US" sz="2000" dirty="0" err="1"/>
              <a:t>stackoverflow.com</a:t>
            </a:r>
            <a:r>
              <a:rPr lang="en-US" sz="2000" dirty="0"/>
              <a:t>, but rather use this website only to seek help from the community. </a:t>
            </a:r>
          </a:p>
          <a:p>
            <a:pPr lvl="0"/>
            <a:r>
              <a:rPr lang="en-US" sz="2000" dirty="0"/>
              <a:t>Furthermore, it can also be seen that the reputation of users who answer questions tends to be higher than the users who comment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t="10949" b="17033"/>
          <a:stretch/>
        </p:blipFill>
        <p:spPr bwMode="auto">
          <a:xfrm>
            <a:off x="2116666" y="2709333"/>
            <a:ext cx="5014383" cy="148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90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Comments</a:t>
            </a:r>
            <a:r>
              <a:rPr lang="en-US" sz="2000" dirty="0" smtClean="0"/>
              <a:t>:</a:t>
            </a:r>
            <a:endParaRPr lang="ar-sa" sz="2000" dirty="0" smtClean="0"/>
          </a:p>
          <a:p>
            <a:r>
              <a:rPr lang="en-US" sz="2000" dirty="0" smtClean="0"/>
              <a:t>Id</a:t>
            </a:r>
            <a:endParaRPr lang="en-US" sz="2000" dirty="0"/>
          </a:p>
          <a:p>
            <a:r>
              <a:rPr lang="en-US" sz="2000" dirty="0" err="1"/>
              <a:t>PostId</a:t>
            </a:r>
            <a:endParaRPr lang="en-US" sz="2000" dirty="0"/>
          </a:p>
          <a:p>
            <a:r>
              <a:rPr lang="en-US" sz="2000" dirty="0"/>
              <a:t>Score 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BFBFBF"/>
                </a:solidFill>
              </a:rPr>
              <a:t>Text</a:t>
            </a:r>
            <a:r>
              <a:rPr lang="en-US" sz="2000" dirty="0">
                <a:solidFill>
                  <a:srgbClr val="BFBFBF"/>
                </a:solidFill>
              </a:rPr>
              <a:t>, e.g.: "@Stu Thompson: What a horrible idea, you clueless </a:t>
            </a:r>
            <a:r>
              <a:rPr lang="en-US" sz="2000" dirty="0" err="1">
                <a:solidFill>
                  <a:srgbClr val="BFBFBF"/>
                </a:solidFill>
              </a:rPr>
              <a:t>git</a:t>
            </a:r>
            <a:r>
              <a:rPr lang="en-US" sz="2000" dirty="0">
                <a:solidFill>
                  <a:srgbClr val="BFBFBF"/>
                </a:solidFill>
              </a:rPr>
              <a:t>!"</a:t>
            </a:r>
          </a:p>
          <a:p>
            <a:r>
              <a:rPr lang="en-US" sz="2000" dirty="0" err="1">
                <a:solidFill>
                  <a:srgbClr val="BFBFBF"/>
                </a:solidFill>
              </a:rPr>
              <a:t>CreationDate</a:t>
            </a:r>
            <a:r>
              <a:rPr lang="en-US" sz="2000" dirty="0">
                <a:solidFill>
                  <a:srgbClr val="BFBFBF"/>
                </a:solidFill>
              </a:rPr>
              <a:t>, e.g.:"2008-09-06T08:07:</a:t>
            </a:r>
            <a:r>
              <a:rPr lang="en-US" sz="2000" dirty="0" smtClean="0">
                <a:solidFill>
                  <a:srgbClr val="BFBFBF"/>
                </a:solidFill>
              </a:rPr>
              <a:t>10.730”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err="1" smtClean="0"/>
              <a:t>UserId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446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602673"/>
            <a:ext cx="8728364" cy="990600"/>
          </a:xfrm>
        </p:spPr>
        <p:txBody>
          <a:bodyPr>
            <a:noAutofit/>
          </a:bodyPr>
          <a:lstStyle/>
          <a:p>
            <a:r>
              <a:rPr lang="en-US" sz="3200" dirty="0"/>
              <a:t>Discuss how the reputation of users who ask questions, answer questions, or leave comments might be different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7292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We use KS test to compare two samples.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compare each of the three data frames of ours (questions, answers and comments) with the other two.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008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602673"/>
            <a:ext cx="8728364" cy="990600"/>
          </a:xfrm>
        </p:spPr>
        <p:txBody>
          <a:bodyPr>
            <a:noAutofit/>
          </a:bodyPr>
          <a:lstStyle/>
          <a:p>
            <a:r>
              <a:rPr lang="en-US" sz="3200" dirty="0"/>
              <a:t>Discuss how the reputation of users who ask questions, answer questions, or leave comments might be different (Cont.)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/>
          <a:stretch/>
        </p:blipFill>
        <p:spPr bwMode="auto">
          <a:xfrm>
            <a:off x="28222" y="1806224"/>
            <a:ext cx="5617210" cy="50817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5636" y="1784929"/>
            <a:ext cx="3648364" cy="5073072"/>
          </a:xfrm>
          <a:ln>
            <a:solidFill>
              <a:srgbClr val="93A299"/>
            </a:solidFill>
          </a:ln>
        </p:spPr>
        <p:txBody>
          <a:bodyPr>
            <a:normAutofit/>
          </a:bodyPr>
          <a:lstStyle/>
          <a:p>
            <a:pPr lvl="0"/>
            <a:r>
              <a:rPr lang="en-US" sz="2000" dirty="0"/>
              <a:t>The probability of the three belonging to the same distribution is very minimal. That is, the three distributions come from different distributions</a:t>
            </a:r>
            <a:r>
              <a:rPr lang="en-US" sz="2000" dirty="0" smtClean="0"/>
              <a:t>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The </a:t>
            </a:r>
            <a:r>
              <a:rPr lang="en-US" sz="2000" dirty="0" err="1"/>
              <a:t>user_reputation</a:t>
            </a:r>
            <a:r>
              <a:rPr lang="en-US" sz="2000" dirty="0"/>
              <a:t> of answerers and commenters is comparatively more closer to each other, and are far from questioners.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6955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Comparing </a:t>
            </a:r>
            <a:r>
              <a:rPr lang="en-US" sz="3200" dirty="0"/>
              <a:t>and </a:t>
            </a:r>
            <a:r>
              <a:rPr lang="en-US" sz="3200" dirty="0" smtClean="0"/>
              <a:t>discussing </a:t>
            </a:r>
            <a:r>
              <a:rPr lang="en-US" sz="3200" dirty="0"/>
              <a:t>the distributions of answers that were accepted and those that were </a:t>
            </a:r>
            <a:r>
              <a:rPr lang="en-US" sz="3200" dirty="0" smtClean="0"/>
              <a:t>not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We divide the answers into two set of </a:t>
            </a:r>
            <a:r>
              <a:rPr lang="en-US" dirty="0" smtClean="0"/>
              <a:t>categories.</a:t>
            </a:r>
          </a:p>
          <a:p>
            <a:r>
              <a:rPr lang="en-US" dirty="0"/>
              <a:t>O</a:t>
            </a:r>
            <a:r>
              <a:rPr lang="en-US" dirty="0" smtClean="0"/>
              <a:t>ne </a:t>
            </a:r>
            <a:r>
              <a:rPr lang="en-US" dirty="0"/>
              <a:t>set representing the accepting answers and another representing the unaccepted answers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We plotted the distribution of variables of accepted answers in one row, and their corresponding equivalents in unaccepted answers below it.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19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8" y="104311"/>
            <a:ext cx="6477904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79" y="70969"/>
            <a:ext cx="6563641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84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" y="185530"/>
            <a:ext cx="9037983" cy="6493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49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Comparing and discussing the distributions of answers that were accepted and those that were not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/>
              <a:t>We ran summary statistics on </a:t>
            </a:r>
            <a:r>
              <a:rPr lang="en-US" dirty="0" smtClean="0"/>
              <a:t>accepted answers </a:t>
            </a:r>
            <a:r>
              <a:rPr lang="en-US" dirty="0"/>
              <a:t>and </a:t>
            </a:r>
            <a:r>
              <a:rPr lang="en-US" dirty="0" smtClean="0"/>
              <a:t>unaccepted answers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Result interpretation: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The reputation of users in case of accepted answers is much better than those of unaccepted answers</a:t>
            </a:r>
            <a:r>
              <a:rPr lang="en-US" dirty="0" smtClean="0">
                <a:solidFill>
                  <a:schemeClr val="accent3"/>
                </a:solidFill>
              </a:rPr>
              <a:t>.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>
                <a:solidFill>
                  <a:schemeClr val="accent3"/>
                </a:solidFill>
              </a:rPr>
              <a:t>The score in case of accepted answers is much better than those of unaccepted answers</a:t>
            </a:r>
            <a:r>
              <a:rPr lang="en-US" dirty="0" smtClean="0">
                <a:solidFill>
                  <a:schemeClr val="accent3"/>
                </a:solidFill>
              </a:rPr>
              <a:t>.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dirty="0">
                <a:solidFill>
                  <a:schemeClr val="accent3"/>
                </a:solidFill>
              </a:rPr>
              <a:t>Other numerical statistics are shown in figure above</a:t>
            </a:r>
          </a:p>
          <a:p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" b="10317"/>
          <a:stretch/>
        </p:blipFill>
        <p:spPr bwMode="auto">
          <a:xfrm>
            <a:off x="1215130" y="2808111"/>
            <a:ext cx="6852285" cy="2087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14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Comparing and discussing the distributions of answers that were accepted and those that were not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We performed a KS test on </a:t>
            </a:r>
            <a:r>
              <a:rPr lang="en-US" dirty="0" smtClean="0"/>
              <a:t>number of comments, </a:t>
            </a:r>
            <a:r>
              <a:rPr lang="en-US" dirty="0"/>
              <a:t>score, </a:t>
            </a:r>
            <a:r>
              <a:rPr lang="en-US" dirty="0" smtClean="0"/>
              <a:t>number of views and user reputation </a:t>
            </a:r>
            <a:r>
              <a:rPr lang="en-US" dirty="0"/>
              <a:t>of accepted answers and unaccepted answers with each </a:t>
            </a:r>
            <a:r>
              <a:rPr lang="en-US" dirty="0" smtClean="0"/>
              <a:t>other.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160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876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/>
          <a:stretch/>
        </p:blipFill>
        <p:spPr bwMode="auto">
          <a:xfrm>
            <a:off x="0" y="197556"/>
            <a:ext cx="6175375" cy="66604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036990" y="194502"/>
            <a:ext cx="3255818" cy="6463309"/>
          </a:xfrm>
          <a:prstGeom prst="rect">
            <a:avLst/>
          </a:prstGeom>
          <a:ln>
            <a:solidFill>
              <a:srgbClr val="93A299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Some of the inferences that can be derived from this test are as follows:</a:t>
            </a:r>
          </a:p>
          <a:p>
            <a:r>
              <a:rPr lang="en-US" dirty="0"/>
              <a:t> </a:t>
            </a:r>
          </a:p>
          <a:p>
            <a:pPr lvl="0"/>
            <a:r>
              <a:rPr lang="en-US" dirty="0"/>
              <a:t>The distribution of views is equally similar among the accepted and unaccepted answers. The KS test reports that </a:t>
            </a:r>
            <a:r>
              <a:rPr lang="en-US" dirty="0" smtClean="0"/>
              <a:t>number of views of </a:t>
            </a:r>
            <a:r>
              <a:rPr lang="en-US" dirty="0"/>
              <a:t>accepted answers and unaccepted is from the same distribution and that the largest distance between them would probably be around 0.000000000000007</a:t>
            </a:r>
          </a:p>
          <a:p>
            <a:r>
              <a:rPr lang="en-US" dirty="0"/>
              <a:t> </a:t>
            </a:r>
          </a:p>
          <a:p>
            <a:pPr lvl="0"/>
            <a:r>
              <a:rPr lang="en-US" dirty="0"/>
              <a:t>The KS test reports that </a:t>
            </a:r>
            <a:r>
              <a:rPr lang="en-US" dirty="0" smtClean="0"/>
              <a:t>number of comments, user reputation </a:t>
            </a:r>
            <a:r>
              <a:rPr lang="en-US" dirty="0"/>
              <a:t>and score seem to come from different distributions. However, the distance between them is not towards extreme. </a:t>
            </a:r>
          </a:p>
        </p:txBody>
      </p:sp>
    </p:spTree>
    <p:extLst>
      <p:ext uri="{BB962C8B-B14F-4D97-AF65-F5344CB8AC3E}">
        <p14:creationId xmlns:p14="http://schemas.microsoft.com/office/powerpoint/2010/main" val="20455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The correlation between user </a:t>
            </a:r>
            <a:r>
              <a:rPr lang="en-US" sz="3200" dirty="0"/>
              <a:t>reputation and score </a:t>
            </a:r>
            <a:r>
              <a:rPr lang="en-US" sz="3200" dirty="0" smtClean="0"/>
              <a:t>in accepted answers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e did </a:t>
            </a:r>
            <a:r>
              <a:rPr lang="en-US" dirty="0"/>
              <a:t>three types of similarity tests between the reputation and scores of accepted answers and unaccepted answers separately. </a:t>
            </a: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e calculated </a:t>
            </a:r>
            <a:r>
              <a:rPr lang="en-US" dirty="0"/>
              <a:t>a correlation test between </a:t>
            </a:r>
            <a:r>
              <a:rPr lang="en-US" dirty="0" smtClean="0"/>
              <a:t>user reputation </a:t>
            </a:r>
            <a:r>
              <a:rPr lang="en-US" dirty="0"/>
              <a:t>and acceptance field of the main answers </a:t>
            </a:r>
            <a:r>
              <a:rPr lang="en-US" dirty="0" smtClean="0"/>
              <a:t>data frame.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Users</a:t>
            </a:r>
            <a:endParaRPr lang="en-US" sz="2000" dirty="0" smtClean="0"/>
          </a:p>
          <a:p>
            <a:r>
              <a:rPr lang="en-US" sz="2000" dirty="0" smtClean="0"/>
              <a:t>Id</a:t>
            </a:r>
            <a:endParaRPr lang="en-US" sz="2000" dirty="0"/>
          </a:p>
          <a:p>
            <a:r>
              <a:rPr lang="en-US" sz="2000" dirty="0" smtClean="0"/>
              <a:t>Reputation</a:t>
            </a:r>
            <a:endParaRPr lang="en-US" sz="2000" dirty="0"/>
          </a:p>
          <a:p>
            <a:r>
              <a:rPr lang="en-US" sz="2000" dirty="0" err="1">
                <a:solidFill>
                  <a:srgbClr val="BFBFBF"/>
                </a:solidFill>
              </a:rPr>
              <a:t>CreationDate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err="1" smtClean="0">
                <a:solidFill>
                  <a:srgbClr val="BFBFBF"/>
                </a:solidFill>
              </a:rPr>
              <a:t>DisplayName</a:t>
            </a:r>
            <a:endParaRPr lang="en-US" sz="2000" dirty="0" smtClean="0">
              <a:solidFill>
                <a:srgbClr val="BFBFBF"/>
              </a:solidFill>
            </a:endParaRPr>
          </a:p>
          <a:p>
            <a:r>
              <a:rPr lang="en-US" sz="2000" dirty="0" err="1" smtClean="0">
                <a:solidFill>
                  <a:srgbClr val="BFBFBF"/>
                </a:solidFill>
              </a:rPr>
              <a:t>EmailHash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err="1">
                <a:solidFill>
                  <a:srgbClr val="BFBFBF"/>
                </a:solidFill>
              </a:rPr>
              <a:t>LastAccessDate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err="1">
                <a:solidFill>
                  <a:srgbClr val="BFBFBF"/>
                </a:solidFill>
              </a:rPr>
              <a:t>WebsiteUrl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smtClean="0">
                <a:solidFill>
                  <a:srgbClr val="BFBFBF"/>
                </a:solidFill>
              </a:rPr>
              <a:t>Location</a:t>
            </a:r>
          </a:p>
          <a:p>
            <a:r>
              <a:rPr lang="en-US" sz="2000" dirty="0">
                <a:solidFill>
                  <a:srgbClr val="BFBFBF"/>
                </a:solidFill>
              </a:rPr>
              <a:t>Age</a:t>
            </a:r>
          </a:p>
          <a:p>
            <a:r>
              <a:rPr lang="en-US" sz="2000" dirty="0" err="1">
                <a:solidFill>
                  <a:srgbClr val="BFBFBF"/>
                </a:solidFill>
              </a:rPr>
              <a:t>AboutMe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>
                <a:solidFill>
                  <a:srgbClr val="BFBFBF"/>
                </a:solidFill>
              </a:rPr>
              <a:t>Views</a:t>
            </a:r>
          </a:p>
          <a:p>
            <a:r>
              <a:rPr lang="en-US" sz="2000" dirty="0" err="1">
                <a:solidFill>
                  <a:srgbClr val="BFBFBF"/>
                </a:solidFill>
              </a:rPr>
              <a:t>UpVotes</a:t>
            </a:r>
            <a:endParaRPr lang="en-US" sz="2000" dirty="0">
              <a:solidFill>
                <a:srgbClr val="BFBFBF"/>
              </a:solidFill>
            </a:endParaRPr>
          </a:p>
          <a:p>
            <a:r>
              <a:rPr lang="en-US" sz="2000" dirty="0" err="1">
                <a:solidFill>
                  <a:srgbClr val="BFBFBF"/>
                </a:solidFill>
              </a:rPr>
              <a:t>DownVotes</a:t>
            </a:r>
            <a:endParaRPr lang="en-US" sz="2000" dirty="0">
              <a:solidFill>
                <a:srgbClr val="BFBFBF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87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correlation between user reputation and score in accepted </a:t>
            </a:r>
            <a:r>
              <a:rPr lang="en-US" sz="3200" dirty="0" smtClean="0"/>
              <a:t>answers (Cont.)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plot a grid of the density distributions of score and </a:t>
            </a:r>
            <a:r>
              <a:rPr lang="en-US" dirty="0" smtClean="0"/>
              <a:t>user reputation </a:t>
            </a:r>
            <a:r>
              <a:rPr lang="en-US" dirty="0"/>
              <a:t>of the accepted and unaccepted answers separately, to visually look for similarities.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" y="2864139"/>
            <a:ext cx="6852285" cy="370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14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309" t="-406" r="50824" b="406"/>
          <a:stretch/>
        </p:blipFill>
        <p:spPr>
          <a:xfrm>
            <a:off x="1007923" y="322938"/>
            <a:ext cx="6373538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8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691"/>
          <a:stretch/>
        </p:blipFill>
        <p:spPr>
          <a:xfrm>
            <a:off x="1391478" y="322938"/>
            <a:ext cx="6479555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2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correlation between user reputation and score in accepted answers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collect statistics of </a:t>
            </a:r>
            <a:r>
              <a:rPr lang="en-US" dirty="0" smtClean="0"/>
              <a:t>user </a:t>
            </a:r>
            <a:r>
              <a:rPr lang="en-US" dirty="0"/>
              <a:t>reputation and score of accepted answers, followed by the same for unaccepted answers. The results are as follows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Results interpretation:</a:t>
            </a:r>
            <a:endParaRPr lang="en-US" dirty="0"/>
          </a:p>
          <a:p>
            <a:pPr lvl="1"/>
            <a:r>
              <a:rPr lang="en-US" dirty="0">
                <a:solidFill>
                  <a:srgbClr val="726056"/>
                </a:solidFill>
              </a:rPr>
              <a:t>The </a:t>
            </a:r>
            <a:r>
              <a:rPr lang="en-US" dirty="0" smtClean="0">
                <a:solidFill>
                  <a:srgbClr val="726056"/>
                </a:solidFill>
              </a:rPr>
              <a:t>user reputation </a:t>
            </a:r>
            <a:r>
              <a:rPr lang="en-US" dirty="0">
                <a:solidFill>
                  <a:srgbClr val="726056"/>
                </a:solidFill>
              </a:rPr>
              <a:t>and score of accepted answers tends towards the higher side of their range.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2"/>
          <a:stretch/>
        </p:blipFill>
        <p:spPr bwMode="auto">
          <a:xfrm>
            <a:off x="1893455" y="2709335"/>
            <a:ext cx="4982325" cy="240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38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correlation between user reputation and score in accepted answers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run KS test between </a:t>
            </a:r>
            <a:r>
              <a:rPr lang="en-US" dirty="0" smtClean="0"/>
              <a:t>user reputation </a:t>
            </a:r>
            <a:r>
              <a:rPr lang="en-US" dirty="0"/>
              <a:t>and score of accepted answers, followed by the same for unaccepted answers. 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6"/>
          <a:stretch/>
        </p:blipFill>
        <p:spPr bwMode="auto">
          <a:xfrm>
            <a:off x="1246909" y="2977444"/>
            <a:ext cx="6780530" cy="3499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418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correlation between user reputation and score in accepted answers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interpretation</a:t>
            </a:r>
            <a:r>
              <a:rPr lang="en-US" b="1" dirty="0" smtClean="0"/>
              <a:t>:</a:t>
            </a:r>
            <a:endParaRPr lang="en-US" dirty="0"/>
          </a:p>
          <a:p>
            <a:pPr lvl="1"/>
            <a:r>
              <a:rPr lang="en-US" dirty="0">
                <a:solidFill>
                  <a:srgbClr val="726056"/>
                </a:solidFill>
              </a:rPr>
              <a:t>The KS Test reports that the </a:t>
            </a:r>
            <a:r>
              <a:rPr lang="en-US" dirty="0" smtClean="0">
                <a:solidFill>
                  <a:srgbClr val="726056"/>
                </a:solidFill>
              </a:rPr>
              <a:t>user reputation </a:t>
            </a:r>
            <a:r>
              <a:rPr lang="en-US" dirty="0">
                <a:solidFill>
                  <a:srgbClr val="726056"/>
                </a:solidFill>
              </a:rPr>
              <a:t>of accepted and unaccepted answers does not belong to the same distribution</a:t>
            </a:r>
            <a:r>
              <a:rPr lang="en-US" dirty="0" smtClean="0">
                <a:solidFill>
                  <a:srgbClr val="726056"/>
                </a:solidFill>
              </a:rPr>
              <a:t>.</a:t>
            </a:r>
            <a:endParaRPr lang="en-US" dirty="0">
              <a:solidFill>
                <a:srgbClr val="726056"/>
              </a:solidFill>
            </a:endParaRPr>
          </a:p>
          <a:p>
            <a:pPr lvl="1"/>
            <a:r>
              <a:rPr lang="en-US" dirty="0">
                <a:solidFill>
                  <a:srgbClr val="726056"/>
                </a:solidFill>
              </a:rPr>
              <a:t>The score of the two types of answers also is returned to be belonging to different distributions with a distance between them.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6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correlation between user reputation and score in accepted answers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performed a correlation test between the </a:t>
            </a:r>
            <a:r>
              <a:rPr lang="en-US" sz="2000" dirty="0" smtClean="0"/>
              <a:t>user reputation </a:t>
            </a:r>
            <a:r>
              <a:rPr lang="en-US" sz="2000" dirty="0"/>
              <a:t>and score of the answers </a:t>
            </a:r>
            <a:r>
              <a:rPr lang="en-US" sz="2000" dirty="0" smtClean="0"/>
              <a:t>data frame</a:t>
            </a:r>
            <a:r>
              <a:rPr lang="en-US" sz="2000" dirty="0"/>
              <a:t>, to check the probability of existence of correlation between the two. For this we used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Abadi MT Condensed Extra Bold"/>
                <a:cs typeface="Abadi MT Condensed Extra Bold"/>
              </a:rPr>
              <a:t>cor.test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 MT Condensed Extra Bold"/>
                <a:cs typeface="Abadi MT Condensed Extra Bold"/>
              </a:rPr>
              <a:t>(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badi MT Condensed Extra Bold"/>
                <a:cs typeface="Abadi MT Condensed Extra Bold"/>
              </a:rPr>
              <a:t>)</a:t>
            </a:r>
            <a:r>
              <a:rPr lang="en-US" sz="2000" dirty="0" smtClean="0">
                <a:latin typeface="Abadi MT Condensed Extra Bold"/>
                <a:cs typeface="Abadi MT Condensed Extra Bold"/>
              </a:rPr>
              <a:t>.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09" y="2701574"/>
            <a:ext cx="6400800" cy="393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45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correlation between user reputation and score in accepted answers 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Results interpretation:</a:t>
            </a:r>
            <a:endParaRPr lang="en-US" sz="2000" dirty="0"/>
          </a:p>
          <a:p>
            <a:pPr lvl="1"/>
            <a:r>
              <a:rPr lang="en-US" dirty="0">
                <a:solidFill>
                  <a:schemeClr val="accent3"/>
                </a:solidFill>
              </a:rPr>
              <a:t>The results show that very less probability of existence correlation. Hence, it can be said that there are less chances that a correlation between user’s reputation and acceptance, and score and acceptance. However, note that this does not mean that there is no correlation between the two.</a:t>
            </a:r>
          </a:p>
        </p:txBody>
      </p:sp>
    </p:spTree>
    <p:extLst>
      <p:ext uri="{BB962C8B-B14F-4D97-AF65-F5344CB8AC3E}">
        <p14:creationId xmlns:p14="http://schemas.microsoft.com/office/powerpoint/2010/main" val="403717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</a:t>
            </a:r>
            <a:r>
              <a:rPr lang="en-US" dirty="0"/>
              <a:t>final correlation matrix for each table- questions, answers and 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168" b="9843"/>
          <a:stretch/>
        </p:blipFill>
        <p:spPr>
          <a:xfrm>
            <a:off x="1085539" y="2199860"/>
            <a:ext cx="6972921" cy="42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6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5067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final correlation matrix for each table- questions, answers and comments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Answers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953" b="13799"/>
          <a:stretch/>
        </p:blipFill>
        <p:spPr>
          <a:xfrm>
            <a:off x="1171221" y="2510269"/>
            <a:ext cx="6801557" cy="39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3542</TotalTime>
  <Words>6243</Words>
  <Application>Microsoft Macintosh PowerPoint</Application>
  <PresentationFormat>On-screen Show (4:3)</PresentationFormat>
  <Paragraphs>663</Paragraphs>
  <Slides>112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Clarity</vt:lpstr>
      <vt:lpstr>University of Connecticut Computer Science and Engineering Department   CSE 5095- 003  Special Topics For Computer Science: Data Mining Fall 2015   Stack Overflow Statistical Analysis     </vt:lpstr>
      <vt:lpstr>Outlines</vt:lpstr>
      <vt:lpstr>Introduction</vt:lpstr>
      <vt:lpstr>Goal to be Achieved</vt:lpstr>
      <vt:lpstr>Project Timeline</vt:lpstr>
      <vt:lpstr>Data Collection</vt:lpstr>
      <vt:lpstr>Data Collection (Cont.)</vt:lpstr>
      <vt:lpstr>Data Collection (Cont.)</vt:lpstr>
      <vt:lpstr>Data Collection (Cont.)</vt:lpstr>
      <vt:lpstr>Data Collection</vt:lpstr>
      <vt:lpstr>Data Pre-Processing</vt:lpstr>
      <vt:lpstr>Data Pre-Processing: Initial Setup </vt:lpstr>
      <vt:lpstr>Data Pre-Processing: SQL Queries</vt:lpstr>
      <vt:lpstr>SQL Queries - First Query</vt:lpstr>
      <vt:lpstr>SQL Queries- Second Query</vt:lpstr>
      <vt:lpstr>SQL Queries- Third Query</vt:lpstr>
      <vt:lpstr>Data Pre-Processing: Removing Noisy Data</vt:lpstr>
      <vt:lpstr>Data Mining Techniques and Analysis</vt:lpstr>
      <vt:lpstr>Data Mining Techniques and Analysis (Cont.)</vt:lpstr>
      <vt:lpstr>The Distribution of Answers and Views per Question</vt:lpstr>
      <vt:lpstr>The Distribution of Answers and Views per Question (Cont.)</vt:lpstr>
      <vt:lpstr>The Distribution of Answers and Views per Question (Cont.)</vt:lpstr>
      <vt:lpstr>The Distribution of Answers and Views per Question (Cont.)</vt:lpstr>
      <vt:lpstr>The Distribution of Answers and Views per Question (Cont.)</vt:lpstr>
      <vt:lpstr>The Distribution of Answers and Views per Question (Cont.)</vt:lpstr>
      <vt:lpstr>The Distribution of number of comments per question and answer</vt:lpstr>
      <vt:lpstr>The Distribution of number of comments per question and answer(Cont.)</vt:lpstr>
      <vt:lpstr>The Distribution of number of comments per question and answer  (Cont.)</vt:lpstr>
      <vt:lpstr>The Distribution of number of comments per question and answer  (Cont.)</vt:lpstr>
      <vt:lpstr>The Distribution of number of comments per question and answer  (Cont.)</vt:lpstr>
      <vt:lpstr>The Distribution of the reputation of the owner and the score for questions, comments, and answers</vt:lpstr>
      <vt:lpstr>The Distribution of user reputation and score in questions</vt:lpstr>
      <vt:lpstr>The Distribution of user reputation and score in questions (Cont.)</vt:lpstr>
      <vt:lpstr>The Distribution of user reputation and score in questions (Cont.)</vt:lpstr>
      <vt:lpstr>The Distribution of user reputation and score in questions (Cont.)</vt:lpstr>
      <vt:lpstr>The Distribution of the user reputation and score in answers</vt:lpstr>
      <vt:lpstr>The Distribution of the user reputation and score in answers (Cont.)</vt:lpstr>
      <vt:lpstr>The Distribution of the user reputation and score in answers (Cont.)</vt:lpstr>
      <vt:lpstr>The Distribution of the user reputation and score in comments </vt:lpstr>
      <vt:lpstr>The Distribution of the user reputation and score in comments </vt:lpstr>
      <vt:lpstr>The Distribution of the user reputation and score in comments (Cont.)</vt:lpstr>
      <vt:lpstr>The Distribution of the reputation of the owner and the score for accepted and unaccepted answers separately </vt:lpstr>
      <vt:lpstr>The Distribution of the reputation of the owner and the score for accepted answers</vt:lpstr>
      <vt:lpstr>The Distribution of the reputation of the owner and the score for accepted answers (Cont.)</vt:lpstr>
      <vt:lpstr>The Distribution of the reputation of the owner and the score for accepted answers (Cont.)</vt:lpstr>
      <vt:lpstr>The Distribution of the reputation of the owner and the score for accepted answers (Cont.)</vt:lpstr>
      <vt:lpstr>The Distribution of the reputation of the owner and the score for accepted answers (Cont.)</vt:lpstr>
      <vt:lpstr>The Distribution of the reputation of the owner and the score for accepted answers (Cont.)</vt:lpstr>
      <vt:lpstr>The Distribution of the reputation of the owner and the score for accepted answers (Cont.)</vt:lpstr>
      <vt:lpstr>The Distribution of the reputation of the owner and the score for accepted answers (Cont.)</vt:lpstr>
      <vt:lpstr>The Distribution of the reputation of the owner and the score for unaccepted answers</vt:lpstr>
      <vt:lpstr>The Distribution of the reputation of the owner and the score for unaccepted answers (Cont.)</vt:lpstr>
      <vt:lpstr>The Distribution of the reputation of the owner and the score for unaccepted answers (Cont.)</vt:lpstr>
      <vt:lpstr>The Distribution of the reputation of the owner and the score for unaccepted answers (Cont.)</vt:lpstr>
      <vt:lpstr>The Distribution of the reputation of the owner and the score for unaccepted answers (Cont.)</vt:lpstr>
      <vt:lpstr>The Distribution of the reputation of the owner and the score for unaccepted answers (Cont.)</vt:lpstr>
      <vt:lpstr>The Distribution of the reputation of the owner and the score for unaccepted answers (Cont.)</vt:lpstr>
      <vt:lpstr>Finding the similarity in questions and answers distributions of scores</vt:lpstr>
      <vt:lpstr>Finding the similarity in questions and answers distributions of scores (Cont.)</vt:lpstr>
      <vt:lpstr>Finding the similarity in questions and answers distributions of scores (Cont.)</vt:lpstr>
      <vt:lpstr>Finding the similarity in questions and answers distributions of scores (Cont.)</vt:lpstr>
      <vt:lpstr>Finding the similarity in questions and answers distributions of scores (Cont.)</vt:lpstr>
      <vt:lpstr>Finding the similarity in questions and answers have similar distributions of number of comments</vt:lpstr>
      <vt:lpstr>Finding the similarity in questions and answers distributions of number of comments (Cont.)</vt:lpstr>
      <vt:lpstr>Finding the similarity in questions and answers distributions of number of comments (Cont.)</vt:lpstr>
      <vt:lpstr>Finding a relationship between a question’s score and the number of its answers</vt:lpstr>
      <vt:lpstr>Finding a relationship between a question’s score and the number of its answers (Cont.)</vt:lpstr>
      <vt:lpstr>Finding a relationship between a question’s score and the number of its answers (Cont.)</vt:lpstr>
      <vt:lpstr>Finding a relationship between a question’s score and the number of its answers (Cont.)</vt:lpstr>
      <vt:lpstr>Finding a relationship between a question’s score and the number of its answers (Cont.)</vt:lpstr>
      <vt:lpstr>Finding a relationship between a question’s score and the number of its answers (Cont.)</vt:lpstr>
      <vt:lpstr>Finding a relationship between a question’s score and comments it receives</vt:lpstr>
      <vt:lpstr>Finding a relationship between a question’s score and comments it receives (Cont.)</vt:lpstr>
      <vt:lpstr>Finding a relationship between a question’s score and comments it receives (Cont.)</vt:lpstr>
      <vt:lpstr>Discuss how the reputation of users who ask questions, answer questions, or leave comments might be different</vt:lpstr>
      <vt:lpstr>PowerPoint Presentation</vt:lpstr>
      <vt:lpstr>PowerPoint Presentation</vt:lpstr>
      <vt:lpstr>Discuss how the reputation of users who ask questions, answer questions, or leave comments might be different (Cont.)</vt:lpstr>
      <vt:lpstr>Discuss how the reputation of users who ask questions, answer questions, or leave comments might be different (Cont.)</vt:lpstr>
      <vt:lpstr>Discuss how the reputation of users who ask questions, answer questions, or leave comments might be different (Cont.)</vt:lpstr>
      <vt:lpstr>Discuss how the reputation of users who ask questions, answer questions, or leave comments might be different (Cont.)</vt:lpstr>
      <vt:lpstr>Comparing and discussing the distributions of answers that were accepted and those that were not</vt:lpstr>
      <vt:lpstr>PowerPoint Presentation</vt:lpstr>
      <vt:lpstr>PowerPoint Presentation</vt:lpstr>
      <vt:lpstr>PowerPoint Presentation</vt:lpstr>
      <vt:lpstr>Comparing and discussing the distributions of answers that were accepted and those that were not (Cont.)</vt:lpstr>
      <vt:lpstr>Comparing and discussing the distributions of answers that were accepted and those that were not (Cont.)</vt:lpstr>
      <vt:lpstr>PowerPoint Presentation</vt:lpstr>
      <vt:lpstr>The correlation between user reputation and score in accepted answers</vt:lpstr>
      <vt:lpstr>The correlation between user reputation and score in accepted answers (Cont.)</vt:lpstr>
      <vt:lpstr>PowerPoint Presentation</vt:lpstr>
      <vt:lpstr>PowerPoint Presentation</vt:lpstr>
      <vt:lpstr>The correlation between user reputation and score in accepted answers (Cont.)</vt:lpstr>
      <vt:lpstr>The correlation between user reputation and score in accepted answers (Cont.)</vt:lpstr>
      <vt:lpstr>The correlation between user reputation and score in accepted answers (Cont.)</vt:lpstr>
      <vt:lpstr>The correlation between user reputation and score in accepted answers (Cont.)</vt:lpstr>
      <vt:lpstr>The correlation between user reputation and score in accepted answers (Cont.)</vt:lpstr>
      <vt:lpstr>A final correlation matrix for each table- questions, answers and comments</vt:lpstr>
      <vt:lpstr>A final correlation matrix for each table- questions, answers and comments (Cont.)</vt:lpstr>
      <vt:lpstr>A final correlation matrix for each table- questions, answers and comments (Cont.)</vt:lpstr>
      <vt:lpstr>Tags Analysis</vt:lpstr>
      <vt:lpstr>Tags Analysis – Data Pre-Processing</vt:lpstr>
      <vt:lpstr>Tags Analysis – Data Analysis (Cont.)</vt:lpstr>
      <vt:lpstr>Tags Analysis – Data Analysis (Cont.)</vt:lpstr>
      <vt:lpstr>Tags Analysis – Data Analysis (Cont.)</vt:lpstr>
      <vt:lpstr>Tags Analysis – Data Analysis (Cont.)</vt:lpstr>
      <vt:lpstr>Tags Analysis – Data Analysis (Cont.)</vt:lpstr>
      <vt:lpstr>Tags Analysis – Data Analysis (Cont.)</vt:lpstr>
      <vt:lpstr>Tags Analysis – Data Analysis (Cont.)</vt:lpstr>
      <vt:lpstr>Challenges Faced</vt:lpstr>
      <vt:lpstr>Conclusion and Future Work</vt:lpstr>
      <vt:lpstr>Thank YOU!</vt:lpstr>
    </vt:vector>
  </TitlesOfParts>
  <Company>UCONN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Connecticut Computer Science and Engineering Department   CSE 5095- 003  Special Topics for Computer Science: Data Mining Fall 2015   Topic: Stack Overflow Statistical Analysis  </dc:title>
  <dc:creator>Malak  Alsabban</dc:creator>
  <cp:lastModifiedBy>Malak  Alsabban</cp:lastModifiedBy>
  <cp:revision>657</cp:revision>
  <dcterms:created xsi:type="dcterms:W3CDTF">2015-11-09T02:26:03Z</dcterms:created>
  <dcterms:modified xsi:type="dcterms:W3CDTF">2015-11-18T20:21:13Z</dcterms:modified>
</cp:coreProperties>
</file>